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12"/>
  </p:notesMasterIdLst>
  <p:sldIdLst>
    <p:sldId id="256" r:id="rId5"/>
    <p:sldId id="257" r:id="rId6"/>
    <p:sldId id="266" r:id="rId7"/>
    <p:sldId id="267" r:id="rId8"/>
    <p:sldId id="268" r:id="rId9"/>
    <p:sldId id="269" r:id="rId10"/>
    <p:sldId id="260" r:id="rId11"/>
  </p:sldIdLst>
  <p:sldSz cx="9144000" cy="5143500" type="screen16x9"/>
  <p:notesSz cx="6858000" cy="9144000"/>
  <p:embeddedFontLst>
    <p:embeddedFont>
      <p:font typeface="Lato" panose="020F0502020204030203" pitchFamily="34" charset="0"/>
      <p:regular r:id="rId13"/>
      <p:bold r:id="rId14"/>
      <p:italic r:id="rId15"/>
      <p:boldItalic r:id="rId16"/>
    </p:embeddedFont>
    <p:embeddedFont>
      <p:font typeface="Lato Light" panose="020F0502020204030203" pitchFamily="34" charset="0"/>
      <p:regular r:id="rId17"/>
      <p:bold r:id="rId18"/>
      <p:italic r:id="rId19"/>
      <p:boldItalic r:id="rId20"/>
    </p:embeddedFont>
    <p:embeddedFont>
      <p:font typeface="Raleway" pitchFamily="2" charset="0"/>
      <p:regular r:id="rId21"/>
      <p:bold r:id="rId22"/>
      <p:italic r:id="rId23"/>
      <p:boldItalic r:id="rId24"/>
    </p:embeddedFont>
    <p:embeddedFont>
      <p:font typeface="Raleway ExtraLight" pitchFamily="2" charset="0"/>
      <p:regular r:id="rId25"/>
      <p:bold r:id="rId26"/>
      <p:italic r:id="rId27"/>
      <p:boldItalic r:id="rId28"/>
    </p:embeddedFont>
    <p:embeddedFont>
      <p:font typeface="Roboto Light"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70bcd22d63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70bcd22d63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641f3697f8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641f3697f8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4961206D-559A-3575-3919-1C9230428B0F}"/>
            </a:ext>
          </a:extLst>
        </p:cNvPr>
        <p:cNvGrpSpPr/>
        <p:nvPr/>
      </p:nvGrpSpPr>
      <p:grpSpPr>
        <a:xfrm>
          <a:off x="0" y="0"/>
          <a:ext cx="0" cy="0"/>
          <a:chOff x="0" y="0"/>
          <a:chExt cx="0" cy="0"/>
        </a:xfrm>
      </p:grpSpPr>
      <p:sp>
        <p:nvSpPr>
          <p:cNvPr id="53" name="Google Shape;53;g641f3697f8_0_396:notes">
            <a:extLst>
              <a:ext uri="{FF2B5EF4-FFF2-40B4-BE49-F238E27FC236}">
                <a16:creationId xmlns:a16="http://schemas.microsoft.com/office/drawing/2014/main" id="{62B5BDDD-A0BE-46C9-1CC2-CEC52233A1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641f3697f8_0_396:notes">
            <a:extLst>
              <a:ext uri="{FF2B5EF4-FFF2-40B4-BE49-F238E27FC236}">
                <a16:creationId xmlns:a16="http://schemas.microsoft.com/office/drawing/2014/main" id="{1906517E-D9A1-2FB9-4DAA-DBEE71BE73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63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66831118-EA8E-58D7-8982-F991C41765E9}"/>
            </a:ext>
          </a:extLst>
        </p:cNvPr>
        <p:cNvGrpSpPr/>
        <p:nvPr/>
      </p:nvGrpSpPr>
      <p:grpSpPr>
        <a:xfrm>
          <a:off x="0" y="0"/>
          <a:ext cx="0" cy="0"/>
          <a:chOff x="0" y="0"/>
          <a:chExt cx="0" cy="0"/>
        </a:xfrm>
      </p:grpSpPr>
      <p:sp>
        <p:nvSpPr>
          <p:cNvPr id="53" name="Google Shape;53;g641f3697f8_0_396:notes">
            <a:extLst>
              <a:ext uri="{FF2B5EF4-FFF2-40B4-BE49-F238E27FC236}">
                <a16:creationId xmlns:a16="http://schemas.microsoft.com/office/drawing/2014/main" id="{5DC30BA7-2F2A-81DD-26DE-4E4CCDE400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641f3697f8_0_396:notes">
            <a:extLst>
              <a:ext uri="{FF2B5EF4-FFF2-40B4-BE49-F238E27FC236}">
                <a16:creationId xmlns:a16="http://schemas.microsoft.com/office/drawing/2014/main" id="{E61D52FA-3949-D26F-5DA7-00EF314187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573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2900681E-B1E1-DED5-BCE0-E97CAB1EBE31}"/>
            </a:ext>
          </a:extLst>
        </p:cNvPr>
        <p:cNvGrpSpPr/>
        <p:nvPr/>
      </p:nvGrpSpPr>
      <p:grpSpPr>
        <a:xfrm>
          <a:off x="0" y="0"/>
          <a:ext cx="0" cy="0"/>
          <a:chOff x="0" y="0"/>
          <a:chExt cx="0" cy="0"/>
        </a:xfrm>
      </p:grpSpPr>
      <p:sp>
        <p:nvSpPr>
          <p:cNvPr id="53" name="Google Shape;53;g641f3697f8_0_396:notes">
            <a:extLst>
              <a:ext uri="{FF2B5EF4-FFF2-40B4-BE49-F238E27FC236}">
                <a16:creationId xmlns:a16="http://schemas.microsoft.com/office/drawing/2014/main" id="{1A7C3955-3BA1-96B9-EC9D-4E399AD158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641f3697f8_0_396:notes">
            <a:extLst>
              <a:ext uri="{FF2B5EF4-FFF2-40B4-BE49-F238E27FC236}">
                <a16:creationId xmlns:a16="http://schemas.microsoft.com/office/drawing/2014/main" id="{28FA6B26-1AE7-A337-8458-CC4A9339C3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49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a:extLst>
            <a:ext uri="{FF2B5EF4-FFF2-40B4-BE49-F238E27FC236}">
              <a16:creationId xmlns:a16="http://schemas.microsoft.com/office/drawing/2014/main" id="{5AAB77C8-B65D-FE23-D7A1-ADD64CD8CB11}"/>
            </a:ext>
          </a:extLst>
        </p:cNvPr>
        <p:cNvGrpSpPr/>
        <p:nvPr/>
      </p:nvGrpSpPr>
      <p:grpSpPr>
        <a:xfrm>
          <a:off x="0" y="0"/>
          <a:ext cx="0" cy="0"/>
          <a:chOff x="0" y="0"/>
          <a:chExt cx="0" cy="0"/>
        </a:xfrm>
      </p:grpSpPr>
      <p:sp>
        <p:nvSpPr>
          <p:cNvPr id="53" name="Google Shape;53;g641f3697f8_0_396:notes">
            <a:extLst>
              <a:ext uri="{FF2B5EF4-FFF2-40B4-BE49-F238E27FC236}">
                <a16:creationId xmlns:a16="http://schemas.microsoft.com/office/drawing/2014/main" id="{5A49FE4A-6288-EFFB-97D8-0DF7D71B5A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641f3697f8_0_396:notes">
            <a:extLst>
              <a:ext uri="{FF2B5EF4-FFF2-40B4-BE49-F238E27FC236}">
                <a16:creationId xmlns:a16="http://schemas.microsoft.com/office/drawing/2014/main" id="{FBF112A7-4293-402E-8346-049F49F2B2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99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641f3697f8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641f3697f8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fao.org/eufmd/en/" TargetMode="External"/><Relationship Id="rId7"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s://eufmdlearning.works/" TargetMode="External"/><Relationship Id="rId9" Type="http://schemas.openxmlformats.org/officeDocument/2006/relationships/hyperlink" Target="https://linktr.ee/Eufm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module">
  <p:cSld name="TITLE_1">
    <p:bg>
      <p:bgPr>
        <a:solidFill>
          <a:srgbClr val="FFFFFF"/>
        </a:solidFill>
        <a:effectLst/>
      </p:bgPr>
    </p:bg>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t="9080" b="8520"/>
          <a:stretch/>
        </p:blipFill>
        <p:spPr>
          <a:xfrm>
            <a:off x="-40775" y="-81575"/>
            <a:ext cx="9225549" cy="5326526"/>
          </a:xfrm>
          <a:prstGeom prst="rect">
            <a:avLst/>
          </a:prstGeom>
          <a:noFill/>
          <a:ln>
            <a:noFill/>
          </a:ln>
        </p:spPr>
      </p:pic>
      <p:grpSp>
        <p:nvGrpSpPr>
          <p:cNvPr id="12" name="Google Shape;12;p3"/>
          <p:cNvGrpSpPr/>
          <p:nvPr/>
        </p:nvGrpSpPr>
        <p:grpSpPr>
          <a:xfrm>
            <a:off x="298473" y="157775"/>
            <a:ext cx="3192328" cy="538349"/>
            <a:chOff x="339250" y="32906"/>
            <a:chExt cx="3148253" cy="520345"/>
          </a:xfrm>
        </p:grpSpPr>
        <p:pic>
          <p:nvPicPr>
            <p:cNvPr id="13" name="Google Shape;13;p3"/>
            <p:cNvPicPr preferRelativeResize="0"/>
            <p:nvPr/>
          </p:nvPicPr>
          <p:blipFill rotWithShape="1">
            <a:blip r:embed="rId3">
              <a:alphaModFix/>
            </a:blip>
            <a:srcRect r="63857"/>
            <a:stretch/>
          </p:blipFill>
          <p:spPr>
            <a:xfrm>
              <a:off x="339250" y="88101"/>
              <a:ext cx="1733755" cy="420925"/>
            </a:xfrm>
            <a:prstGeom prst="rect">
              <a:avLst/>
            </a:prstGeom>
            <a:noFill/>
            <a:ln>
              <a:noFill/>
            </a:ln>
          </p:spPr>
        </p:pic>
        <p:pic>
          <p:nvPicPr>
            <p:cNvPr id="14" name="Google Shape;14;p3"/>
            <p:cNvPicPr preferRelativeResize="0"/>
            <p:nvPr/>
          </p:nvPicPr>
          <p:blipFill rotWithShape="1">
            <a:blip r:embed="rId4">
              <a:alphaModFix/>
            </a:blip>
            <a:srcRect l="11210" t="24087" r="11210" b="29615"/>
            <a:stretch/>
          </p:blipFill>
          <p:spPr>
            <a:xfrm>
              <a:off x="2253478" y="32906"/>
              <a:ext cx="1234025" cy="520345"/>
            </a:xfrm>
            <a:prstGeom prst="rect">
              <a:avLst/>
            </a:prstGeom>
            <a:noFill/>
            <a:ln>
              <a:noFill/>
            </a:ln>
          </p:spPr>
        </p:pic>
        <p:cxnSp>
          <p:nvCxnSpPr>
            <p:cNvPr id="15" name="Google Shape;15;p3"/>
            <p:cNvCxnSpPr/>
            <p:nvPr/>
          </p:nvCxnSpPr>
          <p:spPr>
            <a:xfrm>
              <a:off x="2163250" y="108650"/>
              <a:ext cx="0" cy="379800"/>
            </a:xfrm>
            <a:prstGeom prst="straightConnector1">
              <a:avLst/>
            </a:prstGeom>
            <a:noFill/>
            <a:ln w="9525" cap="flat" cmpd="sng">
              <a:solidFill>
                <a:srgbClr val="D9D9D9"/>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01">
  <p:cSld name="TITLE_1_1_3">
    <p:bg>
      <p:bgPr>
        <a:solidFill>
          <a:srgbClr val="FFFFFF"/>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82100" y="867250"/>
            <a:ext cx="6980400" cy="4704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2100">
                <a:solidFill>
                  <a:srgbClr val="134F5C"/>
                </a:solidFill>
              </a:defRPr>
            </a:lvl1pPr>
            <a:lvl2pPr lvl="1" rtl="0">
              <a:spcBef>
                <a:spcPts val="0"/>
              </a:spcBef>
              <a:spcAft>
                <a:spcPts val="0"/>
              </a:spcAft>
              <a:buNone/>
              <a:defRPr>
                <a:latin typeface="Lato"/>
                <a:ea typeface="Lato"/>
                <a:cs typeface="Lato"/>
                <a:sym typeface="Lato"/>
              </a:defRPr>
            </a:lvl2pPr>
            <a:lvl3pPr lvl="2" rtl="0">
              <a:spcBef>
                <a:spcPts val="0"/>
              </a:spcBef>
              <a:spcAft>
                <a:spcPts val="0"/>
              </a:spcAft>
              <a:buNone/>
              <a:defRPr>
                <a:latin typeface="Lato"/>
                <a:ea typeface="Lato"/>
                <a:cs typeface="Lato"/>
                <a:sym typeface="Lato"/>
              </a:defRPr>
            </a:lvl3pPr>
            <a:lvl4pPr lvl="3" rtl="0">
              <a:spcBef>
                <a:spcPts val="0"/>
              </a:spcBef>
              <a:spcAft>
                <a:spcPts val="0"/>
              </a:spcAft>
              <a:buNone/>
              <a:defRPr>
                <a:latin typeface="Lato"/>
                <a:ea typeface="Lato"/>
                <a:cs typeface="Lato"/>
                <a:sym typeface="Lato"/>
              </a:defRPr>
            </a:lvl4pPr>
            <a:lvl5pPr lvl="4" rtl="0">
              <a:spcBef>
                <a:spcPts val="0"/>
              </a:spcBef>
              <a:spcAft>
                <a:spcPts val="0"/>
              </a:spcAft>
              <a:buNone/>
              <a:defRPr>
                <a:latin typeface="Lato"/>
                <a:ea typeface="Lato"/>
                <a:cs typeface="Lato"/>
                <a:sym typeface="Lato"/>
              </a:defRPr>
            </a:lvl5pPr>
            <a:lvl6pPr lvl="5" rtl="0">
              <a:spcBef>
                <a:spcPts val="0"/>
              </a:spcBef>
              <a:spcAft>
                <a:spcPts val="0"/>
              </a:spcAft>
              <a:buNone/>
              <a:defRPr>
                <a:latin typeface="Lato"/>
                <a:ea typeface="Lato"/>
                <a:cs typeface="Lato"/>
                <a:sym typeface="Lato"/>
              </a:defRPr>
            </a:lvl6pPr>
            <a:lvl7pPr lvl="6" rtl="0">
              <a:spcBef>
                <a:spcPts val="0"/>
              </a:spcBef>
              <a:spcAft>
                <a:spcPts val="0"/>
              </a:spcAft>
              <a:buNone/>
              <a:defRPr>
                <a:latin typeface="Lato"/>
                <a:ea typeface="Lato"/>
                <a:cs typeface="Lato"/>
                <a:sym typeface="Lato"/>
              </a:defRPr>
            </a:lvl7pPr>
            <a:lvl8pPr lvl="7" rtl="0">
              <a:spcBef>
                <a:spcPts val="0"/>
              </a:spcBef>
              <a:spcAft>
                <a:spcPts val="0"/>
              </a:spcAft>
              <a:buNone/>
              <a:defRPr>
                <a:latin typeface="Lato"/>
                <a:ea typeface="Lato"/>
                <a:cs typeface="Lato"/>
                <a:sym typeface="Lato"/>
              </a:defRPr>
            </a:lvl8pPr>
            <a:lvl9pPr lvl="8" rtl="0">
              <a:spcBef>
                <a:spcPts val="0"/>
              </a:spcBef>
              <a:spcAft>
                <a:spcPts val="0"/>
              </a:spcAft>
              <a:buNone/>
              <a:defRPr>
                <a:latin typeface="Lato"/>
                <a:ea typeface="Lato"/>
                <a:cs typeface="Lato"/>
                <a:sym typeface="Lato"/>
              </a:defRPr>
            </a:lvl9pPr>
          </a:lstStyle>
          <a:p>
            <a:endParaRPr/>
          </a:p>
        </p:txBody>
      </p:sp>
      <p:sp>
        <p:nvSpPr>
          <p:cNvPr id="18" name="Google Shape;18;p4"/>
          <p:cNvSpPr txBox="1">
            <a:spLocks noGrp="1"/>
          </p:cNvSpPr>
          <p:nvPr>
            <p:ph type="subTitle" idx="1"/>
          </p:nvPr>
        </p:nvSpPr>
        <p:spPr>
          <a:xfrm>
            <a:off x="382100" y="1417800"/>
            <a:ext cx="5110500" cy="3912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6AA84F"/>
                </a:solidFill>
                <a:latin typeface="Raleway"/>
                <a:ea typeface="Raleway"/>
                <a:cs typeface="Raleway"/>
                <a:sym typeface="Raleway"/>
              </a:defRPr>
            </a:lvl1pPr>
            <a:lvl2pPr lvl="1" rtl="0">
              <a:spcBef>
                <a:spcPts val="1600"/>
              </a:spcBef>
              <a:spcAft>
                <a:spcPts val="0"/>
              </a:spcAft>
              <a:buNone/>
              <a:defRPr b="1"/>
            </a:lvl2pPr>
            <a:lvl3pPr lvl="2" rtl="0">
              <a:spcBef>
                <a:spcPts val="1600"/>
              </a:spcBef>
              <a:spcAft>
                <a:spcPts val="0"/>
              </a:spcAft>
              <a:buNone/>
              <a:defRPr b="1"/>
            </a:lvl3pPr>
            <a:lvl4pPr lvl="3" rtl="0">
              <a:spcBef>
                <a:spcPts val="1600"/>
              </a:spcBef>
              <a:spcAft>
                <a:spcPts val="0"/>
              </a:spcAft>
              <a:buNone/>
              <a:defRPr b="1"/>
            </a:lvl4pPr>
            <a:lvl5pPr lvl="4" rtl="0">
              <a:spcBef>
                <a:spcPts val="1600"/>
              </a:spcBef>
              <a:spcAft>
                <a:spcPts val="0"/>
              </a:spcAft>
              <a:buNone/>
              <a:defRPr b="1"/>
            </a:lvl5pPr>
            <a:lvl6pPr lvl="5" rtl="0">
              <a:spcBef>
                <a:spcPts val="1600"/>
              </a:spcBef>
              <a:spcAft>
                <a:spcPts val="0"/>
              </a:spcAft>
              <a:buNone/>
              <a:defRPr b="1"/>
            </a:lvl6pPr>
            <a:lvl7pPr lvl="6" rtl="0">
              <a:spcBef>
                <a:spcPts val="1600"/>
              </a:spcBef>
              <a:spcAft>
                <a:spcPts val="0"/>
              </a:spcAft>
              <a:buNone/>
              <a:defRPr b="1"/>
            </a:lvl7pPr>
            <a:lvl8pPr lvl="7" rtl="0">
              <a:spcBef>
                <a:spcPts val="1600"/>
              </a:spcBef>
              <a:spcAft>
                <a:spcPts val="0"/>
              </a:spcAft>
              <a:buNone/>
              <a:defRPr b="1"/>
            </a:lvl8pPr>
            <a:lvl9pPr lvl="8" rtl="0">
              <a:spcBef>
                <a:spcPts val="1600"/>
              </a:spcBef>
              <a:spcAft>
                <a:spcPts val="1600"/>
              </a:spcAft>
              <a:buNone/>
              <a:defRPr b="1"/>
            </a:lvl9pPr>
          </a:lstStyle>
          <a:p>
            <a:endParaRPr/>
          </a:p>
        </p:txBody>
      </p:sp>
      <p:sp>
        <p:nvSpPr>
          <p:cNvPr id="19" name="Google Shape;19;p4"/>
          <p:cNvSpPr txBox="1">
            <a:spLocks noGrp="1"/>
          </p:cNvSpPr>
          <p:nvPr>
            <p:ph type="body" idx="2"/>
          </p:nvPr>
        </p:nvSpPr>
        <p:spPr>
          <a:xfrm>
            <a:off x="493550" y="1889150"/>
            <a:ext cx="8125200" cy="2435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Lato Light"/>
              <a:buChar char="●"/>
              <a:defRPr sz="1200">
                <a:latin typeface="Lato Light"/>
                <a:ea typeface="Lato Light"/>
                <a:cs typeface="Lato Light"/>
                <a:sym typeface="Lato Light"/>
              </a:defRPr>
            </a:lvl1pPr>
            <a:lvl2pPr marL="914400" lvl="1"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2pPr>
            <a:lvl3pPr marL="1371600" lvl="2"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3pPr>
            <a:lvl4pPr marL="1828800" lvl="3"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4pPr>
            <a:lvl5pPr marL="2286000" lvl="4"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5pPr>
            <a:lvl6pPr marL="2743200" lvl="5"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6pPr>
            <a:lvl7pPr marL="3200400" lvl="6"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7pPr>
            <a:lvl8pPr marL="3657600" lvl="7" indent="-304800" rtl="0">
              <a:lnSpc>
                <a:spcPct val="100000"/>
              </a:lnSpc>
              <a:spcBef>
                <a:spcPts val="500"/>
              </a:spcBef>
              <a:spcAft>
                <a:spcPts val="0"/>
              </a:spcAft>
              <a:buSzPts val="1200"/>
              <a:buFont typeface="Lato Light"/>
              <a:buChar char="○"/>
              <a:defRPr sz="1200">
                <a:latin typeface="Lato Light"/>
                <a:ea typeface="Lato Light"/>
                <a:cs typeface="Lato Light"/>
                <a:sym typeface="Lato Light"/>
              </a:defRPr>
            </a:lvl8pPr>
            <a:lvl9pPr marL="4114800" lvl="8" indent="-304800" rtl="0">
              <a:lnSpc>
                <a:spcPct val="100000"/>
              </a:lnSpc>
              <a:spcBef>
                <a:spcPts val="500"/>
              </a:spcBef>
              <a:spcAft>
                <a:spcPts val="500"/>
              </a:spcAft>
              <a:buSzPts val="1200"/>
              <a:buFont typeface="Lato Light"/>
              <a:buChar char="■"/>
              <a:defRPr sz="1200">
                <a:latin typeface="Lato Light"/>
                <a:ea typeface="Lato Light"/>
                <a:cs typeface="Lato Light"/>
                <a:sym typeface="Lato Light"/>
              </a:defRPr>
            </a:lvl9pPr>
          </a:lstStyle>
          <a:p>
            <a:endParaRPr/>
          </a:p>
        </p:txBody>
      </p:sp>
      <p:cxnSp>
        <p:nvCxnSpPr>
          <p:cNvPr id="20" name="Google Shape;20;p4"/>
          <p:cNvCxnSpPr/>
          <p:nvPr/>
        </p:nvCxnSpPr>
        <p:spPr>
          <a:xfrm rot="10800000" flipH="1">
            <a:off x="1749475" y="4932100"/>
            <a:ext cx="148500" cy="93900"/>
          </a:xfrm>
          <a:prstGeom prst="straightConnector1">
            <a:avLst/>
          </a:prstGeom>
          <a:noFill/>
          <a:ln w="9525" cap="flat" cmpd="sng">
            <a:solidFill>
              <a:srgbClr val="FFFFFF"/>
            </a:solidFill>
            <a:prstDash val="solid"/>
            <a:round/>
            <a:headEnd type="none" w="med" len="med"/>
            <a:tailEnd type="none" w="med" len="med"/>
          </a:ln>
        </p:spPr>
      </p:cxnSp>
      <p:sp>
        <p:nvSpPr>
          <p:cNvPr id="21" name="Google Shape;21;p4"/>
          <p:cNvSpPr txBox="1">
            <a:spLocks noGrp="1"/>
          </p:cNvSpPr>
          <p:nvPr>
            <p:ph type="sldNum" idx="12"/>
          </p:nvPr>
        </p:nvSpPr>
        <p:spPr>
          <a:xfrm>
            <a:off x="8698966" y="4699240"/>
            <a:ext cx="339000" cy="393600"/>
          </a:xfrm>
          <a:prstGeom prst="rect">
            <a:avLst/>
          </a:prstGeom>
          <a:ln>
            <a:noFill/>
          </a:ln>
        </p:spPr>
        <p:txBody>
          <a:bodyPr spcFirstLastPara="1" wrap="square" lIns="91425" tIns="91425" rIns="91425" bIns="91425" anchor="t" anchorCtr="0">
            <a:noAutofit/>
          </a:bodyPr>
          <a:lstStyle>
            <a:lvl1pPr lvl="0" rtl="0">
              <a:buNone/>
              <a:defRPr b="1">
                <a:solidFill>
                  <a:srgbClr val="C9C8C0"/>
                </a:solidFill>
              </a:defRPr>
            </a:lvl1pPr>
            <a:lvl2pPr lvl="1" rtl="0">
              <a:buNone/>
              <a:defRPr b="1">
                <a:solidFill>
                  <a:srgbClr val="C9C8C0"/>
                </a:solidFill>
              </a:defRPr>
            </a:lvl2pPr>
            <a:lvl3pPr lvl="2" rtl="0">
              <a:buNone/>
              <a:defRPr b="1">
                <a:solidFill>
                  <a:srgbClr val="C9C8C0"/>
                </a:solidFill>
              </a:defRPr>
            </a:lvl3pPr>
            <a:lvl4pPr lvl="3" rtl="0">
              <a:buNone/>
              <a:defRPr b="1">
                <a:solidFill>
                  <a:srgbClr val="C9C8C0"/>
                </a:solidFill>
              </a:defRPr>
            </a:lvl4pPr>
            <a:lvl5pPr lvl="4" rtl="0">
              <a:buNone/>
              <a:defRPr b="1">
                <a:solidFill>
                  <a:srgbClr val="C9C8C0"/>
                </a:solidFill>
              </a:defRPr>
            </a:lvl5pPr>
            <a:lvl6pPr lvl="5" rtl="0">
              <a:buNone/>
              <a:defRPr b="1">
                <a:solidFill>
                  <a:srgbClr val="C9C8C0"/>
                </a:solidFill>
              </a:defRPr>
            </a:lvl6pPr>
            <a:lvl7pPr lvl="6" rtl="0">
              <a:buNone/>
              <a:defRPr b="1">
                <a:solidFill>
                  <a:srgbClr val="C9C8C0"/>
                </a:solidFill>
              </a:defRPr>
            </a:lvl7pPr>
            <a:lvl8pPr lvl="7" rtl="0">
              <a:buNone/>
              <a:defRPr b="1">
                <a:solidFill>
                  <a:srgbClr val="C9C8C0"/>
                </a:solidFill>
              </a:defRPr>
            </a:lvl8pPr>
            <a:lvl9pPr lvl="8" rtl="0">
              <a:buNone/>
              <a:defRPr b="1">
                <a:solidFill>
                  <a:srgbClr val="C9C8C0"/>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22" name="Google Shape;22;p4"/>
          <p:cNvPicPr preferRelativeResize="0"/>
          <p:nvPr/>
        </p:nvPicPr>
        <p:blipFill rotWithShape="1">
          <a:blip r:embed="rId2">
            <a:alphaModFix/>
          </a:blip>
          <a:srcRect b="77564"/>
          <a:stretch/>
        </p:blipFill>
        <p:spPr>
          <a:xfrm>
            <a:off x="0" y="0"/>
            <a:ext cx="9144010" cy="569748"/>
          </a:xfrm>
          <a:prstGeom prst="rect">
            <a:avLst/>
          </a:prstGeom>
          <a:noFill/>
          <a:ln>
            <a:noFill/>
          </a:ln>
        </p:spPr>
      </p:pic>
      <p:sp>
        <p:nvSpPr>
          <p:cNvPr id="23" name="Google Shape;23;p4"/>
          <p:cNvSpPr/>
          <p:nvPr/>
        </p:nvSpPr>
        <p:spPr>
          <a:xfrm rot="10800000" flipH="1">
            <a:off x="-38977" y="5026000"/>
            <a:ext cx="9290400" cy="9000"/>
          </a:xfrm>
          <a:prstGeom prst="rect">
            <a:avLst/>
          </a:prstGeom>
          <a:solidFill>
            <a:srgbClr val="BAB9B2">
              <a:alpha val="4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E1D1A1"/>
              </a:high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p:cSld name="CAPTION_ONLY_1">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6"/>
          <p:cNvSpPr txBox="1"/>
          <p:nvPr/>
        </p:nvSpPr>
        <p:spPr>
          <a:xfrm>
            <a:off x="612325" y="3167625"/>
            <a:ext cx="2892300" cy="624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solidFill>
                  <a:srgbClr val="FFF2CC"/>
                </a:solidFill>
                <a:uFill>
                  <a:noFill/>
                </a:u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fao.eufmd.org</a:t>
            </a:r>
            <a:r>
              <a:rPr lang="en" sz="1100">
                <a:solidFill>
                  <a:srgbClr val="FFF2CC"/>
                </a:solidFill>
                <a:latin typeface="Roboto Light"/>
                <a:ea typeface="Roboto Light"/>
                <a:cs typeface="Roboto Light"/>
                <a:sym typeface="Roboto Light"/>
              </a:rPr>
              <a:t> </a:t>
            </a:r>
            <a:r>
              <a:rPr lang="en" sz="1100">
                <a:solidFill>
                  <a:schemeClr val="lt1"/>
                </a:solidFill>
                <a:latin typeface="Roboto Light"/>
                <a:ea typeface="Roboto Light"/>
                <a:cs typeface="Roboto Light"/>
                <a:sym typeface="Roboto Light"/>
              </a:rPr>
              <a:t>         </a:t>
            </a:r>
            <a:r>
              <a:rPr lang="en" sz="1100">
                <a:solidFill>
                  <a:srgbClr val="FFF2CC"/>
                </a:solidFill>
                <a:uFill>
                  <a:noFill/>
                </a:uFill>
                <a:latin typeface="Roboto Light"/>
                <a:ea typeface="Roboto Light"/>
                <a:cs typeface="Roboto Light"/>
                <a:sym typeface="Roboto Light"/>
                <a:hlinkClick r:id="rId4">
                  <a:extLst>
                    <a:ext uri="{A12FA001-AC4F-418D-AE19-62706E023703}">
                      <ahyp:hlinkClr xmlns:ahyp="http://schemas.microsoft.com/office/drawing/2018/hyperlinkcolor" val="tx"/>
                    </a:ext>
                  </a:extLst>
                </a:hlinkClick>
              </a:rPr>
              <a:t>eufmdlearning.works </a:t>
            </a:r>
            <a:r>
              <a:rPr lang="en" sz="1100">
                <a:solidFill>
                  <a:schemeClr val="lt1"/>
                </a:solidFill>
                <a:latin typeface="Roboto Light"/>
                <a:ea typeface="Roboto Light"/>
                <a:cs typeface="Roboto Light"/>
                <a:sym typeface="Roboto Light"/>
              </a:rPr>
              <a:t>      </a:t>
            </a:r>
            <a:endParaRPr sz="1100">
              <a:solidFill>
                <a:schemeClr val="lt1"/>
              </a:solidFill>
              <a:latin typeface="Roboto Light"/>
              <a:ea typeface="Roboto Light"/>
              <a:cs typeface="Roboto Light"/>
              <a:sym typeface="Roboto Light"/>
            </a:endParaRPr>
          </a:p>
          <a:p>
            <a:pPr marL="0" lvl="0" indent="0" algn="l" rtl="0">
              <a:lnSpc>
                <a:spcPct val="150000"/>
              </a:lnSpc>
              <a:spcBef>
                <a:spcPts val="0"/>
              </a:spcBef>
              <a:spcAft>
                <a:spcPts val="0"/>
              </a:spcAft>
              <a:buNone/>
            </a:pPr>
            <a:r>
              <a:rPr lang="en" sz="1100">
                <a:solidFill>
                  <a:srgbClr val="E1D1A1"/>
                </a:solidFill>
                <a:latin typeface="Roboto Light"/>
                <a:ea typeface="Roboto Light"/>
                <a:cs typeface="Roboto Light"/>
                <a:sym typeface="Roboto Light"/>
              </a:rPr>
              <a:t>#</a:t>
            </a:r>
            <a:r>
              <a:rPr lang="en" sz="1100">
                <a:solidFill>
                  <a:schemeClr val="lt1"/>
                </a:solidFill>
                <a:latin typeface="Roboto Light"/>
                <a:ea typeface="Roboto Light"/>
                <a:cs typeface="Roboto Light"/>
                <a:sym typeface="Roboto Light"/>
              </a:rPr>
              <a:t>eufmd   </a:t>
            </a:r>
            <a:r>
              <a:rPr lang="en" sz="1100">
                <a:solidFill>
                  <a:srgbClr val="E1D1A1"/>
                </a:solidFill>
                <a:latin typeface="Roboto Light"/>
                <a:ea typeface="Roboto Light"/>
                <a:cs typeface="Roboto Light"/>
                <a:sym typeface="Roboto Light"/>
              </a:rPr>
              <a:t>#</a:t>
            </a:r>
            <a:r>
              <a:rPr lang="en" sz="1100">
                <a:solidFill>
                  <a:schemeClr val="lt1"/>
                </a:solidFill>
                <a:latin typeface="Roboto Light"/>
                <a:ea typeface="Roboto Light"/>
                <a:cs typeface="Roboto Light"/>
                <a:sym typeface="Roboto Light"/>
              </a:rPr>
              <a:t>movefast   </a:t>
            </a:r>
            <a:endParaRPr sz="1100">
              <a:solidFill>
                <a:schemeClr val="lt1"/>
              </a:solidFill>
              <a:highlight>
                <a:srgbClr val="F1C232"/>
              </a:highlight>
              <a:latin typeface="Roboto Light"/>
              <a:ea typeface="Roboto Light"/>
              <a:cs typeface="Roboto Light"/>
              <a:sym typeface="Roboto Light"/>
            </a:endParaRPr>
          </a:p>
        </p:txBody>
      </p:sp>
      <p:sp>
        <p:nvSpPr>
          <p:cNvPr id="32" name="Google Shape;32;p6"/>
          <p:cNvSpPr txBox="1"/>
          <p:nvPr/>
        </p:nvSpPr>
        <p:spPr>
          <a:xfrm>
            <a:off x="5984700" y="2044850"/>
            <a:ext cx="2782800" cy="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chemeClr val="dk2"/>
                </a:solidFill>
                <a:highlight>
                  <a:schemeClr val="lt1"/>
                </a:highlight>
                <a:latin typeface="Raleway"/>
                <a:ea typeface="Raleway"/>
                <a:cs typeface="Raleway"/>
                <a:sym typeface="Raleway"/>
              </a:rPr>
              <a:t> </a:t>
            </a:r>
            <a:r>
              <a:rPr lang="en" sz="3000" b="1">
                <a:solidFill>
                  <a:schemeClr val="dk2"/>
                </a:solidFill>
                <a:highlight>
                  <a:schemeClr val="lt1"/>
                </a:highlight>
                <a:latin typeface="Raleway"/>
                <a:ea typeface="Raleway"/>
                <a:cs typeface="Raleway"/>
                <a:sym typeface="Raleway"/>
              </a:rPr>
              <a:t>Thank you !</a:t>
            </a:r>
            <a:r>
              <a:rPr lang="en" sz="3100" b="1">
                <a:solidFill>
                  <a:schemeClr val="lt1"/>
                </a:solidFill>
                <a:highlight>
                  <a:schemeClr val="lt1"/>
                </a:highlight>
                <a:latin typeface="Raleway"/>
                <a:ea typeface="Raleway"/>
                <a:cs typeface="Raleway"/>
                <a:sym typeface="Raleway"/>
              </a:rPr>
              <a:t>.</a:t>
            </a:r>
            <a:r>
              <a:rPr lang="en" sz="3100" b="1">
                <a:solidFill>
                  <a:srgbClr val="434343"/>
                </a:solidFill>
                <a:highlight>
                  <a:srgbClr val="F1C232"/>
                </a:highlight>
                <a:latin typeface="Raleway"/>
                <a:ea typeface="Raleway"/>
                <a:cs typeface="Raleway"/>
                <a:sym typeface="Raleway"/>
              </a:rPr>
              <a:t> </a:t>
            </a:r>
            <a:endParaRPr sz="3100">
              <a:solidFill>
                <a:srgbClr val="434343"/>
              </a:solidFill>
              <a:highlight>
                <a:srgbClr val="F1C232"/>
              </a:highlight>
              <a:latin typeface="Raleway ExtraLight"/>
              <a:ea typeface="Raleway ExtraLight"/>
              <a:cs typeface="Raleway ExtraLight"/>
              <a:sym typeface="Raleway ExtraLight"/>
            </a:endParaRPr>
          </a:p>
        </p:txBody>
      </p:sp>
      <p:pic>
        <p:nvPicPr>
          <p:cNvPr id="33" name="Google Shape;33;p6"/>
          <p:cNvPicPr preferRelativeResize="0"/>
          <p:nvPr/>
        </p:nvPicPr>
        <p:blipFill rotWithShape="1">
          <a:blip r:embed="rId5">
            <a:alphaModFix/>
          </a:blip>
          <a:srcRect l="65061"/>
          <a:stretch/>
        </p:blipFill>
        <p:spPr>
          <a:xfrm>
            <a:off x="543925" y="4440137"/>
            <a:ext cx="1478175" cy="305725"/>
          </a:xfrm>
          <a:prstGeom prst="rect">
            <a:avLst/>
          </a:prstGeom>
          <a:noFill/>
          <a:ln>
            <a:noFill/>
          </a:ln>
        </p:spPr>
      </p:pic>
      <p:pic>
        <p:nvPicPr>
          <p:cNvPr id="34" name="Google Shape;34;p6"/>
          <p:cNvPicPr preferRelativeResize="0"/>
          <p:nvPr/>
        </p:nvPicPr>
        <p:blipFill>
          <a:blip r:embed="rId6">
            <a:alphaModFix/>
          </a:blip>
          <a:stretch>
            <a:fillRect/>
          </a:stretch>
        </p:blipFill>
        <p:spPr>
          <a:xfrm>
            <a:off x="6098875" y="4276600"/>
            <a:ext cx="2457574" cy="516000"/>
          </a:xfrm>
          <a:prstGeom prst="rect">
            <a:avLst/>
          </a:prstGeom>
          <a:noFill/>
          <a:ln>
            <a:noFill/>
          </a:ln>
        </p:spPr>
      </p:pic>
      <p:sp>
        <p:nvSpPr>
          <p:cNvPr id="35" name="Google Shape;35;p6"/>
          <p:cNvSpPr txBox="1"/>
          <p:nvPr/>
        </p:nvSpPr>
        <p:spPr>
          <a:xfrm>
            <a:off x="612325" y="4064945"/>
            <a:ext cx="1843500" cy="3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00">
                <a:solidFill>
                  <a:schemeClr val="lt1"/>
                </a:solidFill>
                <a:latin typeface="Roboto Light"/>
                <a:ea typeface="Roboto Light"/>
                <a:cs typeface="Roboto Light"/>
                <a:sym typeface="Roboto Light"/>
              </a:rPr>
              <a:t>FAO Four Betters</a:t>
            </a:r>
            <a:r>
              <a:rPr lang="en" sz="900">
                <a:solidFill>
                  <a:schemeClr val="lt1"/>
                </a:solidFill>
                <a:latin typeface="Roboto Light"/>
                <a:ea typeface="Roboto Light"/>
                <a:cs typeface="Roboto Light"/>
                <a:sym typeface="Roboto Light"/>
              </a:rPr>
              <a:t> </a:t>
            </a:r>
            <a:r>
              <a:rPr lang="en" sz="1100">
                <a:solidFill>
                  <a:schemeClr val="lt1"/>
                </a:solidFill>
                <a:latin typeface="Roboto Light"/>
                <a:ea typeface="Roboto Light"/>
                <a:cs typeface="Roboto Light"/>
                <a:sym typeface="Roboto Light"/>
              </a:rPr>
              <a:t>  </a:t>
            </a:r>
            <a:endParaRPr sz="1100">
              <a:solidFill>
                <a:srgbClr val="FFD966"/>
              </a:solidFill>
              <a:highlight>
                <a:srgbClr val="F1C232"/>
              </a:highlight>
              <a:latin typeface="Roboto Light"/>
              <a:ea typeface="Roboto Light"/>
              <a:cs typeface="Roboto Light"/>
              <a:sym typeface="Roboto Light"/>
            </a:endParaRPr>
          </a:p>
        </p:txBody>
      </p:sp>
      <p:pic>
        <p:nvPicPr>
          <p:cNvPr id="36" name="Google Shape;36;p6"/>
          <p:cNvPicPr preferRelativeResize="0"/>
          <p:nvPr/>
        </p:nvPicPr>
        <p:blipFill>
          <a:blip r:embed="rId7">
            <a:alphaModFix/>
          </a:blip>
          <a:stretch>
            <a:fillRect/>
          </a:stretch>
        </p:blipFill>
        <p:spPr>
          <a:xfrm>
            <a:off x="3504637" y="4197562"/>
            <a:ext cx="851220" cy="674099"/>
          </a:xfrm>
          <a:prstGeom prst="rect">
            <a:avLst/>
          </a:prstGeom>
          <a:noFill/>
          <a:ln>
            <a:noFill/>
          </a:ln>
        </p:spPr>
      </p:pic>
      <p:pic>
        <p:nvPicPr>
          <p:cNvPr id="37" name="Google Shape;37;p6"/>
          <p:cNvPicPr preferRelativeResize="0"/>
          <p:nvPr/>
        </p:nvPicPr>
        <p:blipFill rotWithShape="1">
          <a:blip r:embed="rId8">
            <a:alphaModFix/>
          </a:blip>
          <a:srcRect t="3218" b="3218"/>
          <a:stretch/>
        </p:blipFill>
        <p:spPr>
          <a:xfrm>
            <a:off x="4675863" y="4370650"/>
            <a:ext cx="1102976" cy="516001"/>
          </a:xfrm>
          <a:prstGeom prst="rect">
            <a:avLst/>
          </a:prstGeom>
          <a:noFill/>
          <a:ln>
            <a:noFill/>
          </a:ln>
        </p:spPr>
      </p:pic>
      <p:sp>
        <p:nvSpPr>
          <p:cNvPr id="38" name="Google Shape;38;p6"/>
          <p:cNvSpPr txBox="1"/>
          <p:nvPr/>
        </p:nvSpPr>
        <p:spPr>
          <a:xfrm>
            <a:off x="612325" y="2718950"/>
            <a:ext cx="1517700" cy="3888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a:solidFill>
                  <a:schemeClr val="lt1"/>
                </a:solidFill>
                <a:uFill>
                  <a:noFill/>
                </a:uFill>
                <a:latin typeface="Lato"/>
                <a:ea typeface="Lato"/>
                <a:cs typeface="Lato"/>
                <a:sym typeface="Lato"/>
                <a:hlinkClick r:id="rId9">
                  <a:extLst>
                    <a:ext uri="{A12FA001-AC4F-418D-AE19-62706E023703}">
                      <ahyp:hlinkClr xmlns:ahyp="http://schemas.microsoft.com/office/drawing/2018/hyperlinkcolor" val="tx"/>
                    </a:ext>
                  </a:extLst>
                </a:hlinkClick>
              </a:rPr>
              <a:t>linktr.ee/Eufmd</a:t>
            </a:r>
            <a:r>
              <a:rPr lang="en" sz="1100" b="1">
                <a:solidFill>
                  <a:schemeClr val="lt1"/>
                </a:solidFill>
                <a:highlight>
                  <a:srgbClr val="F1C232"/>
                </a:highlight>
                <a:latin typeface="Lato"/>
                <a:ea typeface="Lato"/>
                <a:cs typeface="Lato"/>
                <a:sym typeface="Lato"/>
              </a:rPr>
              <a:t>  </a:t>
            </a:r>
            <a:endParaRPr sz="1100" b="1">
              <a:solidFill>
                <a:schemeClr val="lt1"/>
              </a:solidFill>
              <a:highlight>
                <a:srgbClr val="F1C232"/>
              </a:highlight>
              <a:latin typeface="Lato"/>
              <a:ea typeface="Lato"/>
              <a:cs typeface="Lato"/>
              <a:sym typeface="Lato"/>
            </a:endParaRPr>
          </a:p>
          <a:p>
            <a:pPr marL="0" lvl="0" indent="0" algn="ctr" rtl="0">
              <a:lnSpc>
                <a:spcPct val="150000"/>
              </a:lnSpc>
              <a:spcBef>
                <a:spcPts val="0"/>
              </a:spcBef>
              <a:spcAft>
                <a:spcPts val="0"/>
              </a:spcAft>
              <a:buNone/>
            </a:pPr>
            <a:r>
              <a:rPr lang="en" sz="1100">
                <a:solidFill>
                  <a:schemeClr val="lt1"/>
                </a:solidFill>
                <a:latin typeface="Roboto Light"/>
                <a:ea typeface="Roboto Light"/>
                <a:cs typeface="Roboto Light"/>
                <a:sym typeface="Roboto Light"/>
              </a:rPr>
              <a:t> </a:t>
            </a:r>
            <a:endParaRPr sz="1100">
              <a:solidFill>
                <a:schemeClr val="lt1"/>
              </a:solidFill>
              <a:highlight>
                <a:srgbClr val="F1C232"/>
              </a:highlight>
              <a:latin typeface="Roboto Light"/>
              <a:ea typeface="Roboto Light"/>
              <a:cs typeface="Roboto Light"/>
              <a:sym typeface="Roboto Light"/>
            </a:endParaRPr>
          </a:p>
          <a:p>
            <a:pPr marL="0" lvl="0" indent="0" algn="ctr" rtl="0">
              <a:lnSpc>
                <a:spcPct val="150000"/>
              </a:lnSpc>
              <a:spcBef>
                <a:spcPts val="0"/>
              </a:spcBef>
              <a:spcAft>
                <a:spcPts val="0"/>
              </a:spcAft>
              <a:buNone/>
            </a:pPr>
            <a:r>
              <a:rPr lang="en" sz="1100">
                <a:solidFill>
                  <a:schemeClr val="lt1"/>
                </a:solidFill>
                <a:latin typeface="Roboto Light"/>
                <a:ea typeface="Roboto Light"/>
                <a:cs typeface="Roboto Light"/>
                <a:sym typeface="Roboto Light"/>
              </a:rPr>
              <a:t>  </a:t>
            </a:r>
            <a:endParaRPr sz="1100">
              <a:solidFill>
                <a:schemeClr val="lt1"/>
              </a:solidFill>
              <a:highlight>
                <a:srgbClr val="F1C232"/>
              </a:highlight>
              <a:latin typeface="Roboto Light"/>
              <a:ea typeface="Roboto Light"/>
              <a:cs typeface="Roboto Light"/>
              <a:sym typeface="Roboto Light"/>
            </a:endParaRPr>
          </a:p>
        </p:txBody>
      </p:sp>
      <p:pic>
        <p:nvPicPr>
          <p:cNvPr id="39" name="Google Shape;39;p6"/>
          <p:cNvPicPr preferRelativeResize="0"/>
          <p:nvPr/>
        </p:nvPicPr>
        <p:blipFill rotWithShape="1">
          <a:blip r:embed="rId10">
            <a:alphaModFix/>
          </a:blip>
          <a:srcRect t="14423" b="12139"/>
          <a:stretch/>
        </p:blipFill>
        <p:spPr>
          <a:xfrm>
            <a:off x="561024" y="624021"/>
            <a:ext cx="1757101" cy="1825152"/>
          </a:xfrm>
          <a:prstGeom prst="rect">
            <a:avLst/>
          </a:prstGeom>
          <a:noFill/>
          <a:ln>
            <a:noFill/>
          </a:ln>
        </p:spPr>
      </p:pic>
      <p:pic>
        <p:nvPicPr>
          <p:cNvPr id="40" name="Google Shape;40;p6"/>
          <p:cNvPicPr preferRelativeResize="0"/>
          <p:nvPr/>
        </p:nvPicPr>
        <p:blipFill>
          <a:blip r:embed="rId11">
            <a:alphaModFix/>
          </a:blip>
          <a:stretch>
            <a:fillRect/>
          </a:stretch>
        </p:blipFill>
        <p:spPr>
          <a:xfrm>
            <a:off x="2435463" y="4197562"/>
            <a:ext cx="717450" cy="554525"/>
          </a:xfrm>
          <a:prstGeom prst="rect">
            <a:avLst/>
          </a:prstGeom>
          <a:noFill/>
          <a:ln>
            <a:noFill/>
          </a:ln>
        </p:spPr>
      </p:pic>
      <p:sp>
        <p:nvSpPr>
          <p:cNvPr id="41" name="Google Shape;41;p6"/>
          <p:cNvSpPr txBox="1"/>
          <p:nvPr/>
        </p:nvSpPr>
        <p:spPr>
          <a:xfrm>
            <a:off x="4675875" y="4134425"/>
            <a:ext cx="1103100" cy="3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800">
                <a:solidFill>
                  <a:schemeClr val="lt1"/>
                </a:solidFill>
                <a:latin typeface="Roboto Light"/>
                <a:ea typeface="Roboto Light"/>
                <a:cs typeface="Roboto Light"/>
                <a:sym typeface="Roboto Light"/>
              </a:rPr>
              <a:t>2023-2027 Strategy</a:t>
            </a:r>
            <a:r>
              <a:rPr lang="en" sz="700">
                <a:solidFill>
                  <a:schemeClr val="lt1"/>
                </a:solidFill>
                <a:latin typeface="Roboto Light"/>
                <a:ea typeface="Roboto Light"/>
                <a:cs typeface="Roboto Light"/>
                <a:sym typeface="Roboto Light"/>
              </a:rPr>
              <a:t> </a:t>
            </a:r>
            <a:r>
              <a:rPr lang="en" sz="900">
                <a:solidFill>
                  <a:schemeClr val="lt1"/>
                </a:solidFill>
                <a:latin typeface="Roboto Light"/>
                <a:ea typeface="Roboto Light"/>
                <a:cs typeface="Roboto Light"/>
                <a:sym typeface="Roboto Light"/>
              </a:rPr>
              <a:t> </a:t>
            </a:r>
            <a:r>
              <a:rPr lang="en" sz="1100">
                <a:solidFill>
                  <a:schemeClr val="lt1"/>
                </a:solidFill>
                <a:latin typeface="Roboto Light"/>
                <a:ea typeface="Roboto Light"/>
                <a:cs typeface="Roboto Light"/>
                <a:sym typeface="Roboto Light"/>
              </a:rPr>
              <a:t> </a:t>
            </a:r>
            <a:endParaRPr sz="1100">
              <a:solidFill>
                <a:srgbClr val="FFD966"/>
              </a:solidFill>
              <a:highlight>
                <a:srgbClr val="F1C232"/>
              </a:highlight>
              <a:latin typeface="Roboto Light"/>
              <a:ea typeface="Roboto Light"/>
              <a:cs typeface="Roboto Light"/>
              <a:sym typeface="Roboto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rgbClr val="79A28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7" name="Google Shape;47;p7"/>
          <p:cNvSpPr txBox="1">
            <a:spLocks noGrp="1"/>
          </p:cNvSpPr>
          <p:nvPr>
            <p:ph type="subTitle" idx="4294967295"/>
          </p:nvPr>
        </p:nvSpPr>
        <p:spPr>
          <a:xfrm>
            <a:off x="1032525" y="4663010"/>
            <a:ext cx="7976100" cy="27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100" dirty="0">
                <a:solidFill>
                  <a:schemeClr val="lt1"/>
                </a:solidFill>
                <a:highlight>
                  <a:srgbClr val="6AA84F"/>
                </a:highlight>
              </a:rPr>
              <a:t>  </a:t>
            </a:r>
            <a:endParaRPr sz="1100" dirty="0">
              <a:solidFill>
                <a:schemeClr val="lt1"/>
              </a:solidFill>
              <a:highlight>
                <a:srgbClr val="274E13"/>
              </a:highlight>
            </a:endParaRPr>
          </a:p>
        </p:txBody>
      </p:sp>
      <p:sp>
        <p:nvSpPr>
          <p:cNvPr id="48" name="Google Shape;48;p7"/>
          <p:cNvSpPr txBox="1"/>
          <p:nvPr/>
        </p:nvSpPr>
        <p:spPr>
          <a:xfrm>
            <a:off x="1032525" y="3619908"/>
            <a:ext cx="5901300" cy="59925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002060"/>
                </a:solidFill>
                <a:latin typeface="Lato"/>
                <a:ea typeface="Lato"/>
                <a:cs typeface="Lato"/>
                <a:sym typeface="Lato"/>
              </a:rPr>
              <a:t>FOOD SAFETY INSPECTION BODY </a:t>
            </a:r>
          </a:p>
          <a:p>
            <a:pPr marL="0" lvl="0" indent="0" algn="l" rtl="0">
              <a:spcBef>
                <a:spcPts val="0"/>
              </a:spcBef>
              <a:spcAft>
                <a:spcPts val="0"/>
              </a:spcAft>
              <a:buNone/>
            </a:pPr>
            <a:r>
              <a:rPr lang="en-US" dirty="0">
                <a:solidFill>
                  <a:srgbClr val="002060"/>
                </a:solidFill>
                <a:latin typeface="Lato"/>
                <a:ea typeface="Lato"/>
                <a:cs typeface="Lato"/>
                <a:sym typeface="Lato"/>
              </a:rPr>
              <a:t>OF THE REPUBLIC OF ARMENIA</a:t>
            </a:r>
            <a:endParaRPr dirty="0">
              <a:solidFill>
                <a:srgbClr val="002060"/>
              </a:solidFill>
              <a:latin typeface="Lato"/>
              <a:ea typeface="Lato"/>
              <a:cs typeface="Lato"/>
              <a:sym typeface="Lato"/>
            </a:endParaRPr>
          </a:p>
        </p:txBody>
      </p:sp>
      <p:sp>
        <p:nvSpPr>
          <p:cNvPr id="49" name="Google Shape;49;p7"/>
          <p:cNvSpPr txBox="1">
            <a:spLocks noGrp="1"/>
          </p:cNvSpPr>
          <p:nvPr>
            <p:ph type="subTitle" idx="4294967295"/>
          </p:nvPr>
        </p:nvSpPr>
        <p:spPr>
          <a:xfrm>
            <a:off x="1032525" y="4305785"/>
            <a:ext cx="7976100" cy="270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dirty="0">
                <a:solidFill>
                  <a:schemeClr val="lt1"/>
                </a:solidFill>
              </a:rPr>
              <a:t>European Commission for the Control of Foot-and-Mouth Disease</a:t>
            </a:r>
            <a:endParaRPr sz="1200" dirty="0">
              <a:solidFill>
                <a:schemeClr val="lt1"/>
              </a:solidFill>
            </a:endParaRPr>
          </a:p>
        </p:txBody>
      </p:sp>
      <p:sp>
        <p:nvSpPr>
          <p:cNvPr id="50" name="Google Shape;50;p7"/>
          <p:cNvSpPr txBox="1"/>
          <p:nvPr/>
        </p:nvSpPr>
        <p:spPr>
          <a:xfrm>
            <a:off x="924037" y="1093538"/>
            <a:ext cx="7775100" cy="615300"/>
          </a:xfrm>
          <a:prstGeom prst="rect">
            <a:avLst/>
          </a:prstGeom>
          <a:noFill/>
          <a:ln>
            <a:noFill/>
          </a:ln>
        </p:spPr>
        <p:txBody>
          <a:bodyPr spcFirstLastPara="1" wrap="square" lIns="0" tIns="46800" rIns="0" bIns="45700" anchor="t" anchorCtr="0">
            <a:noAutofit/>
          </a:bodyPr>
          <a:lstStyle/>
          <a:p>
            <a:pPr marL="0" indent="0" algn="ctr">
              <a:spcAft>
                <a:spcPts val="1600"/>
              </a:spcAft>
            </a:pPr>
            <a:r>
              <a:rPr lang="en-US" sz="2400" b="1" dirty="0">
                <a:solidFill>
                  <a:schemeClr val="accent1">
                    <a:lumMod val="75000"/>
                  </a:schemeClr>
                </a:solidFill>
                <a:latin typeface="Calibri" pitchFamily="34" charset="0"/>
                <a:cs typeface="Calibri" panose="020F0502020204030204" pitchFamily="34" charset="0"/>
              </a:rPr>
              <a:t>Country presentation on FAST epidemiological situation, surveillance and control</a:t>
            </a:r>
            <a:br>
              <a:rPr lang="en-US" sz="2400" b="1" dirty="0">
                <a:solidFill>
                  <a:schemeClr val="accent1">
                    <a:lumMod val="75000"/>
                  </a:schemeClr>
                </a:solidFill>
                <a:latin typeface="Calibri" pitchFamily="34" charset="0"/>
                <a:cs typeface="Calibri" panose="020F0502020204030204" pitchFamily="34" charset="0"/>
              </a:rPr>
            </a:br>
            <a:br>
              <a:rPr lang="en-US" sz="2400" b="1" dirty="0">
                <a:solidFill>
                  <a:schemeClr val="accent1">
                    <a:lumMod val="75000"/>
                  </a:schemeClr>
                </a:solidFill>
                <a:latin typeface="Calibri" pitchFamily="34" charset="0"/>
                <a:cs typeface="Calibri" panose="020F0502020204030204" pitchFamily="34" charset="0"/>
              </a:rPr>
            </a:br>
            <a:r>
              <a:rPr lang="en-US" sz="2400" b="1" dirty="0">
                <a:solidFill>
                  <a:schemeClr val="accent1">
                    <a:lumMod val="75000"/>
                  </a:schemeClr>
                </a:solidFill>
                <a:latin typeface="Calibri" pitchFamily="34" charset="0"/>
                <a:cs typeface="Calibri" panose="020F0502020204030204" pitchFamily="34" charset="0"/>
              </a:rPr>
              <a:t>Armenia</a:t>
            </a:r>
            <a:endParaRPr lang="de-DE" sz="2400" b="1" dirty="0">
              <a:solidFill>
                <a:schemeClr val="accent1">
                  <a:lumMod val="75000"/>
                </a:schemeClr>
              </a:solidFill>
            </a:endParaRPr>
          </a:p>
        </p:txBody>
      </p:sp>
      <p:cxnSp>
        <p:nvCxnSpPr>
          <p:cNvPr id="51" name="Google Shape;51;p7"/>
          <p:cNvCxnSpPr/>
          <p:nvPr/>
        </p:nvCxnSpPr>
        <p:spPr>
          <a:xfrm>
            <a:off x="1133025" y="5118960"/>
            <a:ext cx="67266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sldNum" idx="12"/>
          </p:nvPr>
        </p:nvSpPr>
        <p:spPr>
          <a:xfrm>
            <a:off x="8698966" y="4699240"/>
            <a:ext cx="3390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
        <p:nvSpPr>
          <p:cNvPr id="4" name="Title 1">
            <a:extLst>
              <a:ext uri="{FF2B5EF4-FFF2-40B4-BE49-F238E27FC236}">
                <a16:creationId xmlns:a16="http://schemas.microsoft.com/office/drawing/2014/main" id="{D5F33AF0-7002-B21D-6FB7-8F3A690E0004}"/>
              </a:ext>
            </a:extLst>
          </p:cNvPr>
          <p:cNvSpPr>
            <a:spLocks noGrp="1"/>
          </p:cNvSpPr>
          <p:nvPr>
            <p:ph type="title"/>
          </p:nvPr>
        </p:nvSpPr>
        <p:spPr>
          <a:xfrm>
            <a:off x="502903" y="540397"/>
            <a:ext cx="8535063" cy="952282"/>
          </a:xfrm>
        </p:spPr>
        <p:txBody>
          <a:bodyPr/>
          <a:lstStyle/>
          <a:p>
            <a:pPr algn="ctr"/>
            <a:r>
              <a:rPr lang="en-US" b="1" dirty="0">
                <a:solidFill>
                  <a:srgbClr val="134F5C"/>
                </a:solidFill>
                <a:latin typeface="Calibri" pitchFamily="34" charset="0"/>
                <a:ea typeface="Calibri" pitchFamily="34" charset="0"/>
                <a:cs typeface="Calibri" pitchFamily="34" charset="0"/>
                <a:sym typeface="Lato Light"/>
              </a:rPr>
              <a:t>FAST disease occurrence, control and risks</a:t>
            </a:r>
            <a:br>
              <a:rPr lang="en-US" b="1" dirty="0">
                <a:solidFill>
                  <a:srgbClr val="134F5C"/>
                </a:solidFill>
                <a:latin typeface="Calibri" pitchFamily="34" charset="0"/>
                <a:ea typeface="Calibri" pitchFamily="34" charset="0"/>
                <a:cs typeface="Calibri" pitchFamily="34" charset="0"/>
              </a:rPr>
            </a:br>
            <a:r>
              <a:rPr lang="de-DE" b="1" dirty="0">
                <a:solidFill>
                  <a:srgbClr val="134F5C"/>
                </a:solidFill>
                <a:latin typeface="Calibri" pitchFamily="34" charset="0"/>
                <a:ea typeface="Calibri" pitchFamily="34" charset="0"/>
                <a:cs typeface="Calibri" pitchFamily="34" charset="0"/>
              </a:rPr>
              <a:t> </a:t>
            </a:r>
            <a:r>
              <a:rPr lang="de-DE" dirty="0">
                <a:latin typeface="Calibri" pitchFamily="34" charset="0"/>
                <a:ea typeface="Calibri" pitchFamily="34" charset="0"/>
                <a:cs typeface="Calibri" pitchFamily="34" charset="0"/>
              </a:rPr>
              <a:t>in 2023-2024</a:t>
            </a:r>
            <a:endParaRPr lang="de-DE" b="1" i="1" dirty="0">
              <a:solidFill>
                <a:srgbClr val="134F5C"/>
              </a:solidFill>
              <a:latin typeface="Calibri" pitchFamily="34" charset="0"/>
              <a:ea typeface="Calibri" pitchFamily="34" charset="0"/>
              <a:cs typeface="Calibri" pitchFamily="34" charset="0"/>
            </a:endParaRPr>
          </a:p>
        </p:txBody>
      </p:sp>
      <p:graphicFrame>
        <p:nvGraphicFramePr>
          <p:cNvPr id="8" name="Table 7">
            <a:extLst>
              <a:ext uri="{FF2B5EF4-FFF2-40B4-BE49-F238E27FC236}">
                <a16:creationId xmlns:a16="http://schemas.microsoft.com/office/drawing/2014/main" id="{42F45B52-B564-FBFD-A2F8-EA5ED61489ED}"/>
              </a:ext>
            </a:extLst>
          </p:cNvPr>
          <p:cNvGraphicFramePr>
            <a:graphicFrameLocks noGrp="1"/>
          </p:cNvGraphicFramePr>
          <p:nvPr>
            <p:extLst>
              <p:ext uri="{D42A27DB-BD31-4B8C-83A1-F6EECF244321}">
                <p14:modId xmlns:p14="http://schemas.microsoft.com/office/powerpoint/2010/main" val="1842971464"/>
              </p:ext>
            </p:extLst>
          </p:nvPr>
        </p:nvGraphicFramePr>
        <p:xfrm>
          <a:off x="236911" y="1294109"/>
          <a:ext cx="8814099" cy="3688080"/>
        </p:xfrm>
        <a:graphic>
          <a:graphicData uri="http://schemas.openxmlformats.org/drawingml/2006/table">
            <a:tbl>
              <a:tblPr/>
              <a:tblGrid>
                <a:gridCol w="2483042">
                  <a:extLst>
                    <a:ext uri="{9D8B030D-6E8A-4147-A177-3AD203B41FA5}">
                      <a16:colId xmlns:a16="http://schemas.microsoft.com/office/drawing/2014/main" val="1070412366"/>
                    </a:ext>
                  </a:extLst>
                </a:gridCol>
                <a:gridCol w="6331057">
                  <a:extLst>
                    <a:ext uri="{9D8B030D-6E8A-4147-A177-3AD203B41FA5}">
                      <a16:colId xmlns:a16="http://schemas.microsoft.com/office/drawing/2014/main" val="1560874372"/>
                    </a:ext>
                  </a:extLst>
                </a:gridCol>
              </a:tblGrid>
              <a:tr h="263471">
                <a:tc gridSpan="2">
                  <a:txBody>
                    <a:bodyPr/>
                    <a:lstStyle/>
                    <a:p>
                      <a:pPr algn="l" fontAlgn="base"/>
                      <a:r>
                        <a:rPr lang="en-US" sz="1400" b="1" i="0" u="none" strike="noStrike" dirty="0">
                          <a:solidFill>
                            <a:srgbClr val="1A1A1A"/>
                          </a:solidFill>
                          <a:effectLst/>
                          <a:latin typeface="Calibri" pitchFamily="34" charset="0"/>
                          <a:ea typeface="Calibri" pitchFamily="34" charset="0"/>
                          <a:cs typeface="Calibri" pitchFamily="34" charset="0"/>
                        </a:rPr>
                        <a:t>Foot-and-Mouth Disease</a:t>
                      </a:r>
                      <a:r>
                        <a:rPr lang="en-US" sz="1000" b="1" i="0" dirty="0">
                          <a:solidFill>
                            <a:srgbClr val="FFFFFF"/>
                          </a:solidFill>
                          <a:effectLst/>
                          <a:latin typeface="Arial" panose="020B0604020202020204" pitchFamily="34" charset="0"/>
                        </a:rPr>
                        <a:t>​</a:t>
                      </a:r>
                      <a:endParaRPr lang="en-US" sz="1000" b="1" i="0" dirty="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AA4C8"/>
                    </a:solidFill>
                  </a:tcPr>
                </a:tc>
                <a:tc hMerge="1">
                  <a:txBody>
                    <a:bodyPr/>
                    <a:lstStyle/>
                    <a:p>
                      <a:endParaRPr lang="en-US"/>
                    </a:p>
                  </a:txBody>
                  <a:tcPr/>
                </a:tc>
                <a:extLst>
                  <a:ext uri="{0D108BD9-81ED-4DB2-BD59-A6C34878D82A}">
                    <a16:rowId xmlns:a16="http://schemas.microsoft.com/office/drawing/2014/main" val="2893532387"/>
                  </a:ext>
                </a:extLst>
              </a:tr>
              <a:tr h="352425">
                <a:tc>
                  <a:txBody>
                    <a:bodyPr/>
                    <a:lstStyle/>
                    <a:p>
                      <a:pPr algn="l" fontAlgn="base"/>
                      <a:r>
                        <a:rPr lang="en-US" sz="1200" b="0" i="0" u="none" strike="noStrike" dirty="0">
                          <a:solidFill>
                            <a:srgbClr val="1A1A1A"/>
                          </a:solidFill>
                          <a:effectLst/>
                          <a:latin typeface="Calibri" pitchFamily="34" charset="0"/>
                          <a:ea typeface="Calibri" pitchFamily="34" charset="0"/>
                          <a:cs typeface="Calibri" pitchFamily="34" charset="0"/>
                        </a:rPr>
                        <a:t>Number of outbreaks in 2023 and 2024 Serotype/</a:t>
                      </a:r>
                      <a:r>
                        <a:rPr lang="en-US" sz="1200" b="0" i="0" u="none" strike="noStrike" dirty="0" err="1">
                          <a:solidFill>
                            <a:srgbClr val="1A1A1A"/>
                          </a:solidFill>
                          <a:effectLst/>
                          <a:latin typeface="Calibri" pitchFamily="34" charset="0"/>
                          <a:ea typeface="Calibri" pitchFamily="34" charset="0"/>
                          <a:cs typeface="Calibri" pitchFamily="34" charset="0"/>
                        </a:rPr>
                        <a:t>topotypes</a:t>
                      </a:r>
                      <a:r>
                        <a:rPr lang="en-US" sz="1200" b="0" i="0" dirty="0">
                          <a:solidFill>
                            <a:srgbClr val="E7F5F3"/>
                          </a:solidFill>
                          <a:effectLst/>
                          <a:latin typeface="Calibri" pitchFamily="34" charset="0"/>
                          <a:ea typeface="Calibri" pitchFamily="34" charset="0"/>
                          <a:cs typeface="Calibri"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l" fontAlgn="auto"/>
                      <a:r>
                        <a:rPr lang="en-GB" sz="1200" b="0" i="1" u="none" strike="noStrike" dirty="0">
                          <a:solidFill>
                            <a:srgbClr val="1A1A1A"/>
                          </a:solidFill>
                          <a:effectLst/>
                          <a:latin typeface="Calibri" pitchFamily="34" charset="0"/>
                          <a:ea typeface="Calibri" pitchFamily="34" charset="0"/>
                          <a:cs typeface="Calibri" pitchFamily="34" charset="0"/>
                        </a:rPr>
                        <a:t>​No outbreak</a:t>
                      </a:r>
                      <a:r>
                        <a:rPr lang="en-GB" sz="1200" b="0" i="1" u="none" strike="noStrike" baseline="0" dirty="0">
                          <a:solidFill>
                            <a:srgbClr val="1A1A1A"/>
                          </a:solidFill>
                          <a:effectLst/>
                          <a:latin typeface="Calibri" pitchFamily="34" charset="0"/>
                          <a:ea typeface="Calibri" pitchFamily="34" charset="0"/>
                          <a:cs typeface="Calibri" pitchFamily="34" charset="0"/>
                        </a:rPr>
                        <a:t> registration in 2023 to 2024 April.</a:t>
                      </a:r>
                      <a:endParaRPr lang="en-GB" sz="1200" b="0" i="1" u="none" strike="noStrike" dirty="0">
                        <a:solidFill>
                          <a:srgbClr val="1A1A1A"/>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072960727"/>
                  </a:ext>
                </a:extLst>
              </a:tr>
              <a:tr h="858629">
                <a:tc>
                  <a:txBody>
                    <a:bodyPr/>
                    <a:lstStyle/>
                    <a:p>
                      <a:pPr algn="l" fontAlgn="base"/>
                      <a:r>
                        <a:rPr lang="fr-FR" sz="1200" b="0" i="0" u="none" strike="noStrike" dirty="0">
                          <a:solidFill>
                            <a:schemeClr val="bg2"/>
                          </a:solidFill>
                          <a:effectLst/>
                          <a:latin typeface="Calibri" pitchFamily="34" charset="0"/>
                          <a:ea typeface="Calibri" pitchFamily="34" charset="0"/>
                          <a:cs typeface="Calibri" pitchFamily="34" charset="0"/>
                        </a:rPr>
                        <a:t>Surveillance (</a:t>
                      </a:r>
                      <a:r>
                        <a:rPr lang="fr-FR" sz="1200" b="0" i="0" u="none" strike="noStrike" dirty="0" err="1">
                          <a:solidFill>
                            <a:schemeClr val="bg2"/>
                          </a:solidFill>
                          <a:effectLst/>
                          <a:latin typeface="Calibri" pitchFamily="34" charset="0"/>
                          <a:ea typeface="Calibri" pitchFamily="34" charset="0"/>
                          <a:cs typeface="Calibri" pitchFamily="34" charset="0"/>
                        </a:rPr>
                        <a:t>virological</a:t>
                      </a:r>
                      <a:r>
                        <a:rPr lang="fr-FR" sz="1200" b="0" i="0" u="none" strike="noStrike" dirty="0">
                          <a:solidFill>
                            <a:schemeClr val="bg2"/>
                          </a:solidFill>
                          <a:effectLst/>
                          <a:latin typeface="Calibri" pitchFamily="34" charset="0"/>
                          <a:ea typeface="Calibri" pitchFamily="34" charset="0"/>
                          <a:cs typeface="Calibri" pitchFamily="34" charset="0"/>
                        </a:rPr>
                        <a:t>, </a:t>
                      </a:r>
                      <a:r>
                        <a:rPr lang="fr-FR" sz="1200" b="0" i="0" u="none" strike="noStrike" dirty="0" err="1">
                          <a:solidFill>
                            <a:schemeClr val="bg2"/>
                          </a:solidFill>
                          <a:effectLst/>
                          <a:latin typeface="Calibri" pitchFamily="34" charset="0"/>
                          <a:ea typeface="Calibri" pitchFamily="34" charset="0"/>
                          <a:cs typeface="Calibri" pitchFamily="34" charset="0"/>
                        </a:rPr>
                        <a:t>serological</a:t>
                      </a:r>
                      <a:r>
                        <a:rPr lang="fr-FR" sz="1200" b="0" i="0" u="none" strike="noStrike" dirty="0">
                          <a:solidFill>
                            <a:schemeClr val="bg2"/>
                          </a:solidFill>
                          <a:effectLst/>
                          <a:latin typeface="Calibri" pitchFamily="34" charset="0"/>
                          <a:ea typeface="Calibri" pitchFamily="34" charset="0"/>
                          <a:cs typeface="Calibri" pitchFamily="34" charset="0"/>
                        </a:rPr>
                        <a:t>, </a:t>
                      </a:r>
                      <a:r>
                        <a:rPr lang="fr-FR" sz="1200" b="0" i="0" u="none" strike="noStrike" dirty="0" err="1">
                          <a:solidFill>
                            <a:schemeClr val="bg2"/>
                          </a:solidFill>
                          <a:effectLst/>
                          <a:latin typeface="Calibri" pitchFamily="34" charset="0"/>
                          <a:ea typeface="Calibri" pitchFamily="34" charset="0"/>
                          <a:cs typeface="Calibri" pitchFamily="34" charset="0"/>
                        </a:rPr>
                        <a:t>clinical</a:t>
                      </a:r>
                      <a:r>
                        <a:rPr lang="fr-FR" sz="1200" b="0" i="0" u="none" strike="noStrike" dirty="0">
                          <a:solidFill>
                            <a:schemeClr val="bg2"/>
                          </a:solidFill>
                          <a:effectLst/>
                          <a:latin typeface="Calibri" pitchFamily="34" charset="0"/>
                          <a:ea typeface="Calibri" pitchFamily="34" charset="0"/>
                          <a:cs typeface="Calibri" pitchFamily="34" charset="0"/>
                        </a:rPr>
                        <a:t>)</a:t>
                      </a:r>
                      <a:r>
                        <a:rPr lang="fr-FR" sz="1200" b="0" i="0" dirty="0">
                          <a:solidFill>
                            <a:schemeClr val="bg2"/>
                          </a:solidFill>
                          <a:effectLst/>
                          <a:latin typeface="Calibri" pitchFamily="34" charset="0"/>
                          <a:ea typeface="Calibri" pitchFamily="34" charset="0"/>
                          <a:cs typeface="Calibri" pitchFamily="34" charset="0"/>
                        </a:rPr>
                        <a:t>​</a:t>
                      </a:r>
                    </a:p>
                    <a:p>
                      <a:pPr algn="l" fontAlgn="base"/>
                      <a:endParaRPr lang="fr-FR" sz="1200" b="0" i="0" dirty="0">
                        <a:solidFill>
                          <a:schemeClr val="bg2"/>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0" i="1" u="none" strike="noStrike" dirty="0">
                          <a:solidFill>
                            <a:schemeClr val="bg2"/>
                          </a:solidFill>
                          <a:effectLst/>
                          <a:latin typeface="Calibri" pitchFamily="34" charset="0"/>
                          <a:ea typeface="Calibri" pitchFamily="34" charset="0"/>
                          <a:cs typeface="Calibri" pitchFamily="34" charset="0"/>
                        </a:rPr>
                        <a:t>​​</a:t>
                      </a:r>
                      <a:r>
                        <a:rPr lang="en-US" sz="1200" dirty="0">
                          <a:solidFill>
                            <a:schemeClr val="bg2"/>
                          </a:solidFill>
                          <a:latin typeface="Calibri" pitchFamily="34" charset="0"/>
                          <a:ea typeface="Calibri" pitchFamily="34" charset="0"/>
                          <a:cs typeface="Calibri" pitchFamily="34" charset="0"/>
                        </a:rPr>
                        <a:t>Passive and active surveillance countrywide</a:t>
                      </a:r>
                      <a:r>
                        <a:rPr lang="hy-AM" sz="1200" dirty="0">
                          <a:solidFill>
                            <a:schemeClr val="bg2"/>
                          </a:solidFill>
                          <a:latin typeface="Calibri" pitchFamily="34" charset="0"/>
                          <a:ea typeface="Calibri" pitchFamily="34" charset="0"/>
                          <a:cs typeface="Calibri" pitchFamily="34" charset="0"/>
                        </a:rPr>
                        <a:t>․ </a:t>
                      </a:r>
                      <a:r>
                        <a:rPr lang="en-GB" sz="1200" b="0" i="1" u="none" strike="noStrike" dirty="0">
                          <a:solidFill>
                            <a:schemeClr val="bg2"/>
                          </a:solidFill>
                          <a:effectLst/>
                          <a:latin typeface="Calibri" pitchFamily="34" charset="0"/>
                          <a:ea typeface="Calibri" pitchFamily="34" charset="0"/>
                          <a:cs typeface="Calibri" pitchFamily="34" charset="0"/>
                        </a:rPr>
                        <a:t>​</a:t>
                      </a:r>
                      <a:r>
                        <a:rPr lang="en-US" sz="1200" b="0" i="0" u="none" strike="noStrike" dirty="0">
                          <a:solidFill>
                            <a:schemeClr val="bg2"/>
                          </a:solidFill>
                          <a:effectLst/>
                          <a:latin typeface="Calibri" pitchFamily="34" charset="0"/>
                          <a:ea typeface="Calibri" pitchFamily="34" charset="0"/>
                          <a:cs typeface="Calibri" pitchFamily="34" charset="0"/>
                        </a:rPr>
                        <a:t>A</a:t>
                      </a:r>
                      <a:r>
                        <a:rPr lang="en-US" sz="1200" dirty="0">
                          <a:solidFill>
                            <a:schemeClr val="bg2"/>
                          </a:solidFill>
                          <a:latin typeface="Calibri" pitchFamily="34" charset="0"/>
                          <a:ea typeface="Calibri" pitchFamily="34" charset="0"/>
                          <a:cs typeface="Calibri" pitchFamily="34" charset="0"/>
                        </a:rPr>
                        <a:t>ctive surveillance based on clinical examination of large and  small</a:t>
                      </a:r>
                      <a:r>
                        <a:rPr lang="en-US" sz="1200" baseline="0" dirty="0">
                          <a:solidFill>
                            <a:schemeClr val="bg2"/>
                          </a:solidFill>
                          <a:latin typeface="Calibri" pitchFamily="34" charset="0"/>
                          <a:ea typeface="Calibri" pitchFamily="34" charset="0"/>
                          <a:cs typeface="Calibri" pitchFamily="34" charset="0"/>
                        </a:rPr>
                        <a:t> </a:t>
                      </a:r>
                      <a:r>
                        <a:rPr lang="en-US" sz="1200" dirty="0">
                          <a:solidFill>
                            <a:schemeClr val="bg2"/>
                          </a:solidFill>
                          <a:latin typeface="Calibri" pitchFamily="34" charset="0"/>
                          <a:ea typeface="Calibri" pitchFamily="34" charset="0"/>
                          <a:cs typeface="Calibri" pitchFamily="34" charset="0"/>
                        </a:rPr>
                        <a:t>ruminants is carried out during the annual routine vaccination programs (such as</a:t>
                      </a:r>
                      <a:r>
                        <a:rPr lang="hy-AM" sz="1200" dirty="0">
                          <a:solidFill>
                            <a:schemeClr val="bg2"/>
                          </a:solidFill>
                          <a:latin typeface="Calibri" pitchFamily="34" charset="0"/>
                          <a:ea typeface="Calibri" pitchFamily="34" charset="0"/>
                          <a:cs typeface="Calibri" pitchFamily="34" charset="0"/>
                        </a:rPr>
                        <a:t> </a:t>
                      </a:r>
                      <a:r>
                        <a:rPr lang="en-US" sz="1200" dirty="0">
                          <a:solidFill>
                            <a:schemeClr val="bg2"/>
                          </a:solidFill>
                          <a:latin typeface="Calibri" pitchFamily="34" charset="0"/>
                          <a:ea typeface="Calibri" pitchFamily="34" charset="0"/>
                          <a:cs typeface="Calibri" pitchFamily="34" charset="0"/>
                        </a:rPr>
                        <a:t>LSD, anthrax, FMD), as well as during other epidemiological </a:t>
                      </a:r>
                      <a:r>
                        <a:rPr lang="en-US" sz="1200" dirty="0" err="1">
                          <a:solidFill>
                            <a:schemeClr val="bg2"/>
                          </a:solidFill>
                          <a:latin typeface="Calibri" pitchFamily="34" charset="0"/>
                          <a:ea typeface="Calibri" pitchFamily="34" charset="0"/>
                          <a:cs typeface="Calibri" pitchFamily="34" charset="0"/>
                        </a:rPr>
                        <a:t>sero</a:t>
                      </a:r>
                      <a:r>
                        <a:rPr lang="en-US" sz="1200" dirty="0">
                          <a:solidFill>
                            <a:schemeClr val="bg2"/>
                          </a:solidFill>
                          <a:latin typeface="Calibri" pitchFamily="34" charset="0"/>
                          <a:ea typeface="Calibri" pitchFamily="34" charset="0"/>
                          <a:cs typeface="Calibri" pitchFamily="34" charset="0"/>
                        </a:rPr>
                        <a:t> surveys (brucellosis, </a:t>
                      </a:r>
                      <a:r>
                        <a:rPr lang="en-US" sz="1200" dirty="0" err="1">
                          <a:solidFill>
                            <a:schemeClr val="bg2"/>
                          </a:solidFill>
                          <a:latin typeface="Calibri" pitchFamily="34" charset="0"/>
                          <a:ea typeface="Calibri" pitchFamily="34" charset="0"/>
                          <a:cs typeface="Calibri" pitchFamily="34" charset="0"/>
                        </a:rPr>
                        <a:t>tuberkulosis</a:t>
                      </a:r>
                      <a:r>
                        <a:rPr lang="en-US" sz="1200" dirty="0">
                          <a:solidFill>
                            <a:schemeClr val="bg2"/>
                          </a:solidFill>
                          <a:latin typeface="Calibri" pitchFamily="34" charset="0"/>
                          <a:ea typeface="Calibri" pitchFamily="34" charset="0"/>
                          <a:cs typeface="Calibri" pitchFamily="34" charset="0"/>
                        </a:rPr>
                        <a:t> and FMD). After full completion of vaccination  fulfill full-scale activities on serological monitoring was conducted in 2023.  </a:t>
                      </a:r>
                      <a:r>
                        <a:rPr lang="en-US" sz="1200" dirty="0" err="1">
                          <a:solidFill>
                            <a:schemeClr val="bg2"/>
                          </a:solidFill>
                          <a:latin typeface="Calibri" pitchFamily="34" charset="0"/>
                          <a:ea typeface="Calibri" pitchFamily="34" charset="0"/>
                          <a:cs typeface="Calibri" pitchFamily="34" charset="0"/>
                        </a:rPr>
                        <a:t>Aprox</a:t>
                      </a:r>
                      <a:r>
                        <a:rPr lang="en-US" sz="1200" dirty="0">
                          <a:solidFill>
                            <a:schemeClr val="bg2"/>
                          </a:solidFill>
                          <a:latin typeface="Calibri" pitchFamily="34" charset="0"/>
                          <a:ea typeface="Calibri" pitchFamily="34" charset="0"/>
                          <a:cs typeface="Calibri" pitchFamily="34" charset="0"/>
                        </a:rPr>
                        <a:t> 4400 samples were tested by NSP and SP Abs. </a:t>
                      </a:r>
                      <a:r>
                        <a:rPr lang="en-US" sz="1200" b="0" i="0" u="none" strike="noStrike" cap="none" dirty="0">
                          <a:solidFill>
                            <a:schemeClr val="bg2"/>
                          </a:solidFill>
                          <a:latin typeface="Calibri" pitchFamily="34" charset="0"/>
                          <a:ea typeface="Calibri" pitchFamily="34" charset="0"/>
                          <a:cs typeface="Calibri" pitchFamily="34" charset="0"/>
                          <a:sym typeface="Arial"/>
                        </a:rPr>
                        <a:t>NSP LR 6.5% and NSP SR 5.7%.</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extLst>
                  <a:ext uri="{0D108BD9-81ED-4DB2-BD59-A6C34878D82A}">
                    <a16:rowId xmlns:a16="http://schemas.microsoft.com/office/drawing/2014/main" val="2078050753"/>
                  </a:ext>
                </a:extLst>
              </a:tr>
              <a:tr h="352425">
                <a:tc>
                  <a:txBody>
                    <a:bodyPr/>
                    <a:lstStyle/>
                    <a:p>
                      <a:pPr algn="l" fontAlgn="base"/>
                      <a:r>
                        <a:rPr lang="en-US" sz="1200" b="0" i="0" u="none" strike="noStrike" dirty="0">
                          <a:solidFill>
                            <a:srgbClr val="1A1A1A"/>
                          </a:solidFill>
                          <a:effectLst/>
                          <a:latin typeface="Calibri" pitchFamily="34" charset="0"/>
                          <a:ea typeface="Calibri" pitchFamily="34" charset="0"/>
                          <a:cs typeface="Calibri" pitchFamily="34" charset="0"/>
                        </a:rPr>
                        <a:t>Control measures</a:t>
                      </a:r>
                    </a:p>
                    <a:p>
                      <a:pPr algn="l" fontAlgn="base"/>
                      <a:endParaRPr lang="en-US" sz="1200" b="0" i="0" u="none" strike="noStrike" dirty="0">
                        <a:solidFill>
                          <a:srgbClr val="1A1A1A"/>
                        </a:solidFill>
                        <a:effectLst/>
                        <a:latin typeface="Calibri" pitchFamily="34" charset="0"/>
                        <a:ea typeface="Calibri" pitchFamily="34" charset="0"/>
                        <a:cs typeface="Calibri" pitchFamily="34" charset="0"/>
                      </a:endParaRPr>
                    </a:p>
                    <a:p>
                      <a:pPr algn="l" fontAlgn="base"/>
                      <a:r>
                        <a:rPr lang="en-US" sz="1200" b="0" i="0" u="none" strike="noStrike" dirty="0">
                          <a:solidFill>
                            <a:srgbClr val="1A1A1A"/>
                          </a:solidFill>
                          <a:effectLst/>
                          <a:latin typeface="Calibri" pitchFamily="34" charset="0"/>
                          <a:ea typeface="Calibri" pitchFamily="34" charset="0"/>
                          <a:cs typeface="Calibri" pitchFamily="34" charset="0"/>
                        </a:rPr>
                        <a:t>Vaccination (campaigns/periods/ </a:t>
                      </a:r>
                    </a:p>
                    <a:p>
                      <a:pPr algn="l" fontAlgn="base"/>
                      <a:r>
                        <a:rPr lang="en-US" sz="1200" b="0" i="0" u="none" strike="noStrike" dirty="0">
                          <a:solidFill>
                            <a:srgbClr val="1A1A1A"/>
                          </a:solidFill>
                          <a:effectLst/>
                          <a:latin typeface="Calibri" pitchFamily="34" charset="0"/>
                          <a:ea typeface="Calibri" pitchFamily="34" charset="0"/>
                          <a:cs typeface="Calibri" pitchFamily="34" charset="0"/>
                        </a:rPr>
                        <a:t>Coverage,  vaccines used)</a:t>
                      </a:r>
                      <a:r>
                        <a:rPr lang="en-US" sz="1200" b="0" i="0" dirty="0">
                          <a:solidFill>
                            <a:srgbClr val="E7F5F3"/>
                          </a:solidFill>
                          <a:effectLst/>
                          <a:latin typeface="Calibri" pitchFamily="34" charset="0"/>
                          <a:ea typeface="Calibri" pitchFamily="34" charset="0"/>
                          <a:cs typeface="Calibri" pitchFamily="34" charset="0"/>
                        </a:rPr>
                        <a:t>​</a:t>
                      </a:r>
                    </a:p>
                    <a:p>
                      <a:pPr algn="l" fontAlgn="base"/>
                      <a:endParaRPr lang="en-US"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just" rtl="0" fontAlgn="base"/>
                      <a:r>
                        <a:rPr lang="en-GB" sz="1200" b="0" i="1" u="none" strike="noStrike" dirty="0">
                          <a:solidFill>
                            <a:schemeClr val="bg2"/>
                          </a:solidFill>
                          <a:effectLst/>
                          <a:latin typeface="Calibri" pitchFamily="34" charset="0"/>
                          <a:ea typeface="Calibri" pitchFamily="34" charset="0"/>
                          <a:cs typeface="Calibri" pitchFamily="34" charset="0"/>
                        </a:rPr>
                        <a:t>​</a:t>
                      </a:r>
                      <a:r>
                        <a:rPr lang="en-US" sz="1200" dirty="0">
                          <a:solidFill>
                            <a:schemeClr val="bg2"/>
                          </a:solidFill>
                          <a:latin typeface="Calibri" pitchFamily="34" charset="0"/>
                          <a:ea typeface="Calibri" pitchFamily="34" charset="0"/>
                          <a:cs typeface="Calibri" pitchFamily="34" charset="0"/>
                        </a:rPr>
                        <a:t>Increasing the control tools of work of district and central veterinarians. Regular visits to farmers from the central veterinary system with a  clinical examination and information sharing․ Control of movement of animals, including control on animal health in seasonal pastures and Permanent control over the movement of animals at the borders and veterinary-sanitary measures for slaughtering. Vaccination campaigns twice a year (in spring and in autumn) are carrying out</a:t>
                      </a:r>
                      <a:r>
                        <a:rPr lang="en-US" sz="1200" baseline="0" dirty="0">
                          <a:solidFill>
                            <a:schemeClr val="bg2"/>
                          </a:solidFill>
                          <a:latin typeface="Calibri" pitchFamily="34" charset="0"/>
                          <a:ea typeface="Calibri" pitchFamily="34" charset="0"/>
                          <a:cs typeface="Calibri" pitchFamily="34" charset="0"/>
                        </a:rPr>
                        <a:t> with the vaccine A Iran-05, A GVII, O PanAsia-2, Asia-1 Sindh-08, SAT2 Eri.98.</a:t>
                      </a:r>
                      <a:endParaRPr lang="en-US" sz="1200" dirty="0">
                        <a:solidFill>
                          <a:schemeClr val="bg2"/>
                        </a:solidFill>
                        <a:latin typeface="Calibri" pitchFamily="34" charset="0"/>
                        <a:ea typeface="Calibri" pitchFamily="34" charset="0"/>
                        <a:cs typeface="Calibri" pitchFamily="34" charset="0"/>
                      </a:endParaRPr>
                    </a:p>
                    <a:p>
                      <a:pPr algn="just" rtl="0" fontAlgn="base"/>
                      <a:r>
                        <a:rPr lang="en-US" sz="1200" dirty="0">
                          <a:solidFill>
                            <a:schemeClr val="bg2"/>
                          </a:solidFill>
                          <a:latin typeface="Calibri" pitchFamily="34" charset="0"/>
                          <a:ea typeface="Calibri" pitchFamily="34" charset="0"/>
                          <a:cs typeface="Calibri" pitchFamily="34" charset="0"/>
                        </a:rPr>
                        <a:t>Regularly National FMD Taskforce Group meetings are conducted and monitor FMD new strain SAT2 control</a:t>
                      </a:r>
                      <a:r>
                        <a:rPr lang="en-US" sz="1200" baseline="0" dirty="0">
                          <a:solidFill>
                            <a:schemeClr val="bg2"/>
                          </a:solidFill>
                          <a:latin typeface="Calibri" pitchFamily="34" charset="0"/>
                          <a:ea typeface="Calibri" pitchFamily="34" charset="0"/>
                          <a:cs typeface="Calibri" pitchFamily="34" charset="0"/>
                        </a:rPr>
                        <a:t> </a:t>
                      </a:r>
                      <a:r>
                        <a:rPr lang="en-US" sz="1200" dirty="0">
                          <a:solidFill>
                            <a:schemeClr val="bg2"/>
                          </a:solidFill>
                          <a:latin typeface="Calibri" pitchFamily="34" charset="0"/>
                          <a:ea typeface="Calibri" pitchFamily="34" charset="0"/>
                          <a:cs typeface="Calibri" pitchFamily="34" charset="0"/>
                        </a:rPr>
                        <a:t>measures. Improve public awareness, communication activities and cooperation with public and private sector. Regional and international cooperation.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302165238"/>
                  </a:ext>
                </a:extLst>
              </a:tr>
            </a:tbl>
          </a:graphicData>
        </a:graphic>
      </p:graphicFrame>
      <p:sp>
        <p:nvSpPr>
          <p:cNvPr id="9" name="Rectangle 1">
            <a:extLst>
              <a:ext uri="{FF2B5EF4-FFF2-40B4-BE49-F238E27FC236}">
                <a16:creationId xmlns:a16="http://schemas.microsoft.com/office/drawing/2014/main" id="{0C35AD27-13BE-E5D2-9D02-2B037028F4F3}"/>
              </a:ext>
            </a:extLst>
          </p:cNvPr>
          <p:cNvSpPr>
            <a:spLocks noChangeArrowheads="1"/>
          </p:cNvSpPr>
          <p:nvPr/>
        </p:nvSpPr>
        <p:spPr bwMode="auto">
          <a:xfrm>
            <a:off x="289112" y="1757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95C433A0-B6EB-6A6B-4CE8-64AC9A8B716B}"/>
            </a:ext>
          </a:extLst>
        </p:cNvPr>
        <p:cNvGrpSpPr/>
        <p:nvPr/>
      </p:nvGrpSpPr>
      <p:grpSpPr>
        <a:xfrm>
          <a:off x="0" y="0"/>
          <a:ext cx="0" cy="0"/>
          <a:chOff x="0" y="0"/>
          <a:chExt cx="0" cy="0"/>
        </a:xfrm>
      </p:grpSpPr>
      <p:sp>
        <p:nvSpPr>
          <p:cNvPr id="56" name="Google Shape;56;p8">
            <a:extLst>
              <a:ext uri="{FF2B5EF4-FFF2-40B4-BE49-F238E27FC236}">
                <a16:creationId xmlns:a16="http://schemas.microsoft.com/office/drawing/2014/main" id="{24593227-379B-1CD7-719B-B83C4EEC6931}"/>
              </a:ext>
            </a:extLst>
          </p:cNvPr>
          <p:cNvSpPr txBox="1">
            <a:spLocks noGrp="1"/>
          </p:cNvSpPr>
          <p:nvPr>
            <p:ph type="sldNum" idx="12"/>
          </p:nvPr>
        </p:nvSpPr>
        <p:spPr>
          <a:xfrm>
            <a:off x="8698966" y="4699240"/>
            <a:ext cx="3390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
        <p:nvSpPr>
          <p:cNvPr id="4" name="Title 1">
            <a:extLst>
              <a:ext uri="{FF2B5EF4-FFF2-40B4-BE49-F238E27FC236}">
                <a16:creationId xmlns:a16="http://schemas.microsoft.com/office/drawing/2014/main" id="{E6449360-FDC5-E3D8-7D5E-DCA284002F45}"/>
              </a:ext>
            </a:extLst>
          </p:cNvPr>
          <p:cNvSpPr>
            <a:spLocks noGrp="1"/>
          </p:cNvSpPr>
          <p:nvPr>
            <p:ph type="title"/>
          </p:nvPr>
        </p:nvSpPr>
        <p:spPr>
          <a:xfrm>
            <a:off x="479655" y="493902"/>
            <a:ext cx="8535063" cy="823454"/>
          </a:xfrm>
        </p:spPr>
        <p:txBody>
          <a:bodyPr/>
          <a:lstStyle/>
          <a:p>
            <a:pPr algn="ctr"/>
            <a:r>
              <a:rPr lang="en-US" b="1" dirty="0">
                <a:solidFill>
                  <a:srgbClr val="134F5C"/>
                </a:solidFill>
                <a:latin typeface="Calibri" pitchFamily="34" charset="0"/>
                <a:ea typeface="Calibri" pitchFamily="34" charset="0"/>
                <a:cs typeface="Calibri" pitchFamily="34" charset="0"/>
                <a:sym typeface="Lato Light"/>
              </a:rPr>
              <a:t>FAST disease occurrence, control and risks</a:t>
            </a:r>
            <a:br>
              <a:rPr lang="en-US" b="1" dirty="0">
                <a:solidFill>
                  <a:srgbClr val="134F5C"/>
                </a:solidFill>
                <a:latin typeface="Calibri" pitchFamily="34" charset="0"/>
                <a:ea typeface="Calibri" pitchFamily="34" charset="0"/>
                <a:cs typeface="Calibri" pitchFamily="34" charset="0"/>
              </a:rPr>
            </a:br>
            <a:r>
              <a:rPr lang="de-DE" b="1" dirty="0">
                <a:solidFill>
                  <a:srgbClr val="134F5C"/>
                </a:solidFill>
                <a:latin typeface="Calibri" pitchFamily="34" charset="0"/>
                <a:ea typeface="Calibri" pitchFamily="34" charset="0"/>
                <a:cs typeface="Calibri" pitchFamily="34" charset="0"/>
              </a:rPr>
              <a:t> </a:t>
            </a:r>
            <a:r>
              <a:rPr lang="de-DE" dirty="0">
                <a:latin typeface="Calibri" pitchFamily="34" charset="0"/>
                <a:ea typeface="Calibri" pitchFamily="34" charset="0"/>
                <a:cs typeface="Calibri" pitchFamily="34" charset="0"/>
              </a:rPr>
              <a:t>in 2023-2024</a:t>
            </a:r>
            <a:endParaRPr lang="de-DE" b="1" i="1" dirty="0">
              <a:solidFill>
                <a:srgbClr val="134F5C"/>
              </a:solidFill>
              <a:latin typeface="Calibri" pitchFamily="34" charset="0"/>
              <a:ea typeface="Calibri" pitchFamily="34" charset="0"/>
              <a:cs typeface="Calibri" pitchFamily="34" charset="0"/>
            </a:endParaRPr>
          </a:p>
        </p:txBody>
      </p:sp>
      <p:graphicFrame>
        <p:nvGraphicFramePr>
          <p:cNvPr id="8" name="Table 7">
            <a:extLst>
              <a:ext uri="{FF2B5EF4-FFF2-40B4-BE49-F238E27FC236}">
                <a16:creationId xmlns:a16="http://schemas.microsoft.com/office/drawing/2014/main" id="{C1B85F83-33BB-1F5D-83AC-789D5D13601D}"/>
              </a:ext>
            </a:extLst>
          </p:cNvPr>
          <p:cNvGraphicFramePr>
            <a:graphicFrameLocks noGrp="1"/>
          </p:cNvGraphicFramePr>
          <p:nvPr>
            <p:extLst>
              <p:ext uri="{D42A27DB-BD31-4B8C-83A1-F6EECF244321}">
                <p14:modId xmlns:p14="http://schemas.microsoft.com/office/powerpoint/2010/main" val="4154319513"/>
              </p:ext>
            </p:extLst>
          </p:nvPr>
        </p:nvGraphicFramePr>
        <p:xfrm>
          <a:off x="205916" y="1335148"/>
          <a:ext cx="8744356" cy="3673427"/>
        </p:xfrm>
        <a:graphic>
          <a:graphicData uri="http://schemas.openxmlformats.org/drawingml/2006/table">
            <a:tbl>
              <a:tblPr/>
              <a:tblGrid>
                <a:gridCol w="2700016">
                  <a:extLst>
                    <a:ext uri="{9D8B030D-6E8A-4147-A177-3AD203B41FA5}">
                      <a16:colId xmlns:a16="http://schemas.microsoft.com/office/drawing/2014/main" val="1070412366"/>
                    </a:ext>
                  </a:extLst>
                </a:gridCol>
                <a:gridCol w="6044340">
                  <a:extLst>
                    <a:ext uri="{9D8B030D-6E8A-4147-A177-3AD203B41FA5}">
                      <a16:colId xmlns:a16="http://schemas.microsoft.com/office/drawing/2014/main" val="1560874372"/>
                    </a:ext>
                  </a:extLst>
                </a:gridCol>
              </a:tblGrid>
              <a:tr h="270472">
                <a:tc gridSpan="2">
                  <a:txBody>
                    <a:bodyPr/>
                    <a:lstStyle/>
                    <a:p>
                      <a:pPr algn="l" fontAlgn="base"/>
                      <a:r>
                        <a:rPr lang="en-US" sz="1400" b="1" i="0" u="none" strike="noStrike" dirty="0">
                          <a:solidFill>
                            <a:srgbClr val="1A1A1A"/>
                          </a:solidFill>
                          <a:effectLst/>
                          <a:latin typeface="Arial" panose="020B0604020202020204" pitchFamily="34" charset="0"/>
                        </a:rPr>
                        <a:t>Sheep and Goat Pox</a:t>
                      </a:r>
                      <a:endParaRPr lang="en-US" sz="1400" b="1" i="0" dirty="0">
                        <a:solidFill>
                          <a:srgbClr val="FFFFFF"/>
                        </a:solidFill>
                        <a:effectLs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AA4C8"/>
                    </a:solidFill>
                  </a:tcPr>
                </a:tc>
                <a:tc hMerge="1">
                  <a:txBody>
                    <a:bodyPr/>
                    <a:lstStyle/>
                    <a:p>
                      <a:endParaRPr lang="en-US"/>
                    </a:p>
                  </a:txBody>
                  <a:tcPr/>
                </a:tc>
                <a:extLst>
                  <a:ext uri="{0D108BD9-81ED-4DB2-BD59-A6C34878D82A}">
                    <a16:rowId xmlns:a16="http://schemas.microsoft.com/office/drawing/2014/main" val="2893532387"/>
                  </a:ext>
                </a:extLst>
              </a:tr>
              <a:tr h="405708">
                <a:tc>
                  <a:txBody>
                    <a:bodyPr/>
                    <a:lstStyle/>
                    <a:p>
                      <a:pPr algn="l" fontAlgn="base"/>
                      <a:r>
                        <a:rPr lang="en-US" sz="1200" b="0" i="0" u="none" strike="noStrike" dirty="0">
                          <a:solidFill>
                            <a:srgbClr val="1A1A1A"/>
                          </a:solidFill>
                          <a:effectLst/>
                          <a:latin typeface="Calibri" pitchFamily="34" charset="0"/>
                          <a:ea typeface="Calibri" pitchFamily="34" charset="0"/>
                          <a:cs typeface="Calibri" pitchFamily="34" charset="0"/>
                        </a:rPr>
                        <a:t>Number of outbreaks in 2023 and 2024</a:t>
                      </a:r>
                      <a:r>
                        <a:rPr lang="en-US" sz="1200" b="0" i="0" dirty="0">
                          <a:solidFill>
                            <a:srgbClr val="E7F5F3"/>
                          </a:solidFill>
                          <a:effectLst/>
                          <a:latin typeface="Calibri" pitchFamily="34" charset="0"/>
                          <a:ea typeface="Calibri" pitchFamily="34" charset="0"/>
                          <a:cs typeface="Calibri" pitchFamily="34" charset="0"/>
                        </a:rPr>
                        <a:t>​</a:t>
                      </a:r>
                    </a:p>
                    <a:p>
                      <a:pPr algn="l" fontAlgn="base"/>
                      <a:endParaRPr lang="en-US"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l" fontAlgn="auto"/>
                      <a:r>
                        <a:rPr lang="en-US" sz="1200" dirty="0">
                          <a:solidFill>
                            <a:schemeClr val="bg2"/>
                          </a:solidFill>
                          <a:latin typeface="Calibri" pitchFamily="34" charset="0"/>
                          <a:ea typeface="Calibri" pitchFamily="34" charset="0"/>
                          <a:cs typeface="Calibri" pitchFamily="34" charset="0"/>
                        </a:rPr>
                        <a:t>SGP outbreak has not been reported in</a:t>
                      </a:r>
                      <a:r>
                        <a:rPr lang="en-US" sz="1200" baseline="0" dirty="0">
                          <a:solidFill>
                            <a:schemeClr val="bg2"/>
                          </a:solidFill>
                          <a:latin typeface="Calibri" pitchFamily="34" charset="0"/>
                          <a:ea typeface="Calibri" pitchFamily="34" charset="0"/>
                          <a:cs typeface="Calibri" pitchFamily="34" charset="0"/>
                        </a:rPr>
                        <a:t> 2023 –April 2024.</a:t>
                      </a:r>
                      <a:endParaRPr lang="en-GB" sz="1200" b="0" i="1" u="none" strike="noStrike" dirty="0">
                        <a:solidFill>
                          <a:schemeClr val="bg2"/>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072960727"/>
                  </a:ext>
                </a:extLst>
              </a:tr>
              <a:tr h="651774">
                <a:tc>
                  <a:txBody>
                    <a:bodyPr/>
                    <a:lstStyle/>
                    <a:p>
                      <a:pPr algn="l" fontAlgn="base"/>
                      <a:r>
                        <a:rPr lang="fr-FR" sz="1200" b="0" i="0" u="none" strike="noStrike" dirty="0">
                          <a:solidFill>
                            <a:srgbClr val="1A1A1A"/>
                          </a:solidFill>
                          <a:effectLst/>
                          <a:latin typeface="Calibri" pitchFamily="34" charset="0"/>
                          <a:ea typeface="Calibri" pitchFamily="34" charset="0"/>
                          <a:cs typeface="Calibri" pitchFamily="34" charset="0"/>
                        </a:rPr>
                        <a:t>Surveillance </a:t>
                      </a:r>
                    </a:p>
                    <a:p>
                      <a:pPr algn="l" fontAlgn="base"/>
                      <a:endParaRPr lang="fr-FR"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tc>
                  <a:txBody>
                    <a:bodyPr/>
                    <a:lstStyle/>
                    <a:p>
                      <a:pPr algn="just" fontAlgn="auto"/>
                      <a:r>
                        <a:rPr lang="en-GB" sz="1200" b="0" i="1" u="none" strike="noStrike" dirty="0">
                          <a:solidFill>
                            <a:srgbClr val="1A1A1A"/>
                          </a:solidFill>
                          <a:effectLst/>
                          <a:latin typeface="Calibri" pitchFamily="34" charset="0"/>
                          <a:ea typeface="Calibri" pitchFamily="34" charset="0"/>
                          <a:cs typeface="Calibri" pitchFamily="34" charset="0"/>
                        </a:rPr>
                        <a:t>​</a:t>
                      </a:r>
                      <a:r>
                        <a:rPr lang="en-GB" sz="1200" b="0" i="0" u="none" strike="noStrike" dirty="0">
                          <a:solidFill>
                            <a:srgbClr val="1A1A1A"/>
                          </a:solidFill>
                          <a:effectLst/>
                          <a:latin typeface="Calibri" pitchFamily="34" charset="0"/>
                          <a:ea typeface="Calibri" pitchFamily="34" charset="0"/>
                          <a:cs typeface="Calibri" pitchFamily="34" charset="0"/>
                        </a:rPr>
                        <a:t>Passive surveillance is in place. </a:t>
                      </a:r>
                      <a:r>
                        <a:rPr lang="en-GB" sz="1200" b="0" i="1" u="none" strike="noStrike" dirty="0">
                          <a:solidFill>
                            <a:srgbClr val="1A1A1A"/>
                          </a:solidFill>
                          <a:effectLst/>
                          <a:latin typeface="Calibri" pitchFamily="34" charset="0"/>
                          <a:ea typeface="Calibri" pitchFamily="34" charset="0"/>
                          <a:cs typeface="Calibri" pitchFamily="34" charset="0"/>
                        </a:rPr>
                        <a:t>​</a:t>
                      </a:r>
                      <a:r>
                        <a:rPr lang="en-US" sz="1200" b="0" i="0" u="none" strike="noStrike" dirty="0">
                          <a:solidFill>
                            <a:schemeClr val="bg2"/>
                          </a:solidFill>
                          <a:effectLst/>
                          <a:latin typeface="Calibri" pitchFamily="34" charset="0"/>
                          <a:ea typeface="Calibri" pitchFamily="34" charset="0"/>
                          <a:cs typeface="Calibri" pitchFamily="34" charset="0"/>
                        </a:rPr>
                        <a:t>A</a:t>
                      </a:r>
                      <a:r>
                        <a:rPr lang="en-US" sz="1200" dirty="0">
                          <a:solidFill>
                            <a:schemeClr val="bg2"/>
                          </a:solidFill>
                          <a:latin typeface="Calibri" pitchFamily="34" charset="0"/>
                          <a:ea typeface="Calibri" pitchFamily="34" charset="0"/>
                          <a:cs typeface="Calibri" pitchFamily="34" charset="0"/>
                        </a:rPr>
                        <a:t>ctive surveillance based on clinical examination of small</a:t>
                      </a:r>
                      <a:r>
                        <a:rPr lang="en-US" sz="1200" baseline="0" dirty="0">
                          <a:solidFill>
                            <a:schemeClr val="bg2"/>
                          </a:solidFill>
                          <a:latin typeface="Calibri" pitchFamily="34" charset="0"/>
                          <a:ea typeface="Calibri" pitchFamily="34" charset="0"/>
                          <a:cs typeface="Calibri" pitchFamily="34" charset="0"/>
                        </a:rPr>
                        <a:t> </a:t>
                      </a:r>
                      <a:r>
                        <a:rPr lang="en-US" sz="1200" dirty="0">
                          <a:solidFill>
                            <a:schemeClr val="bg2"/>
                          </a:solidFill>
                          <a:latin typeface="Calibri" pitchFamily="34" charset="0"/>
                          <a:ea typeface="Calibri" pitchFamily="34" charset="0"/>
                          <a:cs typeface="Calibri" pitchFamily="34" charset="0"/>
                        </a:rPr>
                        <a:t>ruminants is carried out during the annual routine vaccination programs (such as anthrax, FMD), as well as during other epidemiological </a:t>
                      </a:r>
                      <a:r>
                        <a:rPr lang="en-US" sz="1200" dirty="0" err="1">
                          <a:solidFill>
                            <a:schemeClr val="bg2"/>
                          </a:solidFill>
                          <a:latin typeface="Calibri" pitchFamily="34" charset="0"/>
                          <a:ea typeface="Calibri" pitchFamily="34" charset="0"/>
                          <a:cs typeface="Calibri" pitchFamily="34" charset="0"/>
                        </a:rPr>
                        <a:t>sero</a:t>
                      </a:r>
                      <a:r>
                        <a:rPr lang="en-US" sz="1200" dirty="0">
                          <a:solidFill>
                            <a:schemeClr val="bg2"/>
                          </a:solidFill>
                          <a:latin typeface="Calibri" pitchFamily="34" charset="0"/>
                          <a:ea typeface="Calibri" pitchFamily="34" charset="0"/>
                          <a:cs typeface="Calibri" pitchFamily="34" charset="0"/>
                        </a:rPr>
                        <a:t> surveys (brucellosis and FMD).</a:t>
                      </a:r>
                      <a:endParaRPr lang="en-GB" sz="1200" b="0" i="0" u="none" strike="noStrike" dirty="0">
                        <a:solidFill>
                          <a:schemeClr val="bg2"/>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extLst>
                  <a:ext uri="{0D108BD9-81ED-4DB2-BD59-A6C34878D82A}">
                    <a16:rowId xmlns:a16="http://schemas.microsoft.com/office/drawing/2014/main" val="2078050753"/>
                  </a:ext>
                </a:extLst>
              </a:tr>
              <a:tr h="730274">
                <a:tc>
                  <a:txBody>
                    <a:bodyPr/>
                    <a:lstStyle/>
                    <a:p>
                      <a:pPr algn="l" fontAlgn="base"/>
                      <a:r>
                        <a:rPr lang="en-US" sz="1200" b="0" i="0" u="none" strike="noStrike" dirty="0">
                          <a:solidFill>
                            <a:srgbClr val="1A1A1A"/>
                          </a:solidFill>
                          <a:effectLst/>
                          <a:latin typeface="Calibri" pitchFamily="34" charset="0"/>
                          <a:ea typeface="Calibri" pitchFamily="34" charset="0"/>
                          <a:cs typeface="Calibri" pitchFamily="34" charset="0"/>
                        </a:rPr>
                        <a:t>Control measures</a:t>
                      </a:r>
                    </a:p>
                    <a:p>
                      <a:pPr algn="l" fontAlgn="base"/>
                      <a:endParaRPr lang="en-US" sz="1200" b="0" i="0" dirty="0">
                        <a:solidFill>
                          <a:srgbClr val="E7F5F3"/>
                        </a:solidFill>
                        <a:effectLst/>
                        <a:latin typeface="Calibri" pitchFamily="34" charset="0"/>
                        <a:ea typeface="Calibri" pitchFamily="34" charset="0"/>
                        <a:cs typeface="Calibri" pitchFamily="34" charset="0"/>
                      </a:endParaRPr>
                    </a:p>
                    <a:p>
                      <a:pPr algn="l" fontAlgn="base"/>
                      <a:r>
                        <a:rPr lang="en-US" sz="1200" b="0" i="0" u="none" strike="noStrike" dirty="0">
                          <a:solidFill>
                            <a:srgbClr val="1A1A1A"/>
                          </a:solidFill>
                          <a:effectLst/>
                          <a:latin typeface="Calibri" pitchFamily="34" charset="0"/>
                          <a:ea typeface="Calibri" pitchFamily="34" charset="0"/>
                          <a:cs typeface="Calibri" pitchFamily="34" charset="0"/>
                        </a:rPr>
                        <a:t>Vaccination (number of </a:t>
                      </a:r>
                      <a:r>
                        <a:rPr lang="en-US" sz="1200" b="0" i="0" u="none" strike="noStrike">
                          <a:solidFill>
                            <a:srgbClr val="1A1A1A"/>
                          </a:solidFill>
                          <a:effectLst/>
                          <a:latin typeface="Calibri" pitchFamily="34" charset="0"/>
                          <a:ea typeface="Calibri" pitchFamily="34" charset="0"/>
                          <a:cs typeface="Calibri" pitchFamily="34" charset="0"/>
                        </a:rPr>
                        <a:t>campaigns/</a:t>
                      </a:r>
                    </a:p>
                    <a:p>
                      <a:pPr algn="l" fontAlgn="base"/>
                      <a:r>
                        <a:rPr lang="en-US" sz="1200" b="0" i="0" u="none" strike="noStrike">
                          <a:solidFill>
                            <a:srgbClr val="1A1A1A"/>
                          </a:solidFill>
                          <a:effectLst/>
                          <a:latin typeface="Calibri" pitchFamily="34" charset="0"/>
                          <a:ea typeface="Calibri" pitchFamily="34" charset="0"/>
                          <a:cs typeface="Calibri" pitchFamily="34" charset="0"/>
                        </a:rPr>
                        <a:t>Periods/</a:t>
                      </a:r>
                      <a:r>
                        <a:rPr lang="en-US" sz="1200" b="0" i="0" u="none" strike="noStrike" dirty="0">
                          <a:solidFill>
                            <a:srgbClr val="1A1A1A"/>
                          </a:solidFill>
                          <a:effectLst/>
                          <a:latin typeface="Calibri" pitchFamily="34" charset="0"/>
                          <a:ea typeface="Calibri" pitchFamily="34" charset="0"/>
                          <a:cs typeface="Calibri" pitchFamily="34" charset="0"/>
                        </a:rPr>
                        <a:t> coverage/ vaccines</a:t>
                      </a:r>
                      <a:r>
                        <a:rPr lang="en-US" sz="1200" b="0" i="0" u="none" strike="noStrike">
                          <a:solidFill>
                            <a:srgbClr val="1A1A1A"/>
                          </a:solidFill>
                          <a:effectLst/>
                          <a:latin typeface="Calibri" pitchFamily="34" charset="0"/>
                          <a:ea typeface="Calibri" pitchFamily="34" charset="0"/>
                          <a:cs typeface="Calibri" pitchFamily="34" charset="0"/>
                        </a:rPr>
                        <a:t>)</a:t>
                      </a:r>
                      <a:r>
                        <a:rPr lang="en-US" sz="1200" b="0" i="0">
                          <a:solidFill>
                            <a:srgbClr val="E7F5F3"/>
                          </a:solidFill>
                          <a:effectLst/>
                          <a:latin typeface="Calibri" pitchFamily="34" charset="0"/>
                          <a:ea typeface="Calibri" pitchFamily="34" charset="0"/>
                          <a:cs typeface="Calibri" pitchFamily="34" charset="0"/>
                        </a:rPr>
                        <a:t>​</a:t>
                      </a:r>
                      <a:endParaRPr lang="fr-FR"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just" fontAlgn="auto"/>
                      <a:r>
                        <a:rPr lang="en-US" sz="1200" b="0" i="0" u="none" strike="noStrike" cap="none" dirty="0">
                          <a:solidFill>
                            <a:srgbClr val="1A1A1A"/>
                          </a:solidFill>
                          <a:effectLst/>
                          <a:latin typeface="Calibri" pitchFamily="34" charset="0"/>
                          <a:ea typeface="Calibri" pitchFamily="34" charset="0"/>
                          <a:cs typeface="Calibri" pitchFamily="34" charset="0"/>
                          <a:sym typeface="Arial"/>
                        </a:rPr>
                        <a:t>Awareness Campaign .</a:t>
                      </a:r>
                      <a:endParaRPr lang="ru-RU" sz="1200" b="0" i="0" u="none" strike="noStrike" cap="none" dirty="0">
                        <a:solidFill>
                          <a:srgbClr val="1A1A1A"/>
                        </a:solidFill>
                        <a:effectLst/>
                        <a:latin typeface="Calibri" pitchFamily="34" charset="0"/>
                        <a:ea typeface="Calibri" pitchFamily="34" charset="0"/>
                        <a:cs typeface="Calibri" pitchFamily="34" charset="0"/>
                        <a:sym typeface="Arial"/>
                      </a:endParaRPr>
                    </a:p>
                    <a:p>
                      <a:pPr algn="just" fontAlgn="auto"/>
                      <a:r>
                        <a:rPr lang="en-GB" sz="1200" b="0" i="0" u="none" strike="noStrike" dirty="0">
                          <a:solidFill>
                            <a:srgbClr val="1A1A1A"/>
                          </a:solidFill>
                          <a:effectLst/>
                          <a:latin typeface="Calibri" pitchFamily="34" charset="0"/>
                          <a:ea typeface="Calibri" pitchFamily="34" charset="0"/>
                          <a:cs typeface="Calibri" pitchFamily="34" charset="0"/>
                        </a:rPr>
                        <a:t>​</a:t>
                      </a:r>
                      <a:r>
                        <a:rPr lang="en-US" sz="1200" b="0" i="0" u="none" strike="noStrike" dirty="0">
                          <a:solidFill>
                            <a:srgbClr val="1A1A1A"/>
                          </a:solidFill>
                          <a:effectLst/>
                          <a:latin typeface="Calibri" pitchFamily="34" charset="0"/>
                          <a:ea typeface="Calibri" pitchFamily="34" charset="0"/>
                          <a:cs typeface="Calibri" pitchFamily="34" charset="0"/>
                        </a:rPr>
                        <a:t>SGP</a:t>
                      </a:r>
                      <a:r>
                        <a:rPr lang="en-US" sz="1200" b="0" i="0" u="none" strike="noStrike" baseline="0" dirty="0">
                          <a:solidFill>
                            <a:srgbClr val="1A1A1A"/>
                          </a:solidFill>
                          <a:effectLst/>
                          <a:latin typeface="Calibri" pitchFamily="34" charset="0"/>
                          <a:ea typeface="Calibri" pitchFamily="34" charset="0"/>
                          <a:cs typeface="Calibri" pitchFamily="34" charset="0"/>
                        </a:rPr>
                        <a:t> vaccination in 2023 has been conducted in the 13 regions in </a:t>
                      </a:r>
                      <a:r>
                        <a:rPr lang="en-GB" sz="1200" b="0" i="0" u="none" strike="noStrike" dirty="0">
                          <a:solidFill>
                            <a:srgbClr val="1A1A1A"/>
                          </a:solidFill>
                          <a:effectLst/>
                          <a:latin typeface="Calibri" pitchFamily="34" charset="0"/>
                          <a:ea typeface="Calibri" pitchFamily="34" charset="0"/>
                          <a:cs typeface="Calibri" pitchFamily="34" charset="0"/>
                        </a:rPr>
                        <a:t>67553 SR. </a:t>
                      </a:r>
                      <a:r>
                        <a:rPr lang="en-GB" sz="1200" b="0" i="0" u="none" strike="noStrike" baseline="0" dirty="0">
                          <a:solidFill>
                            <a:srgbClr val="1A1A1A"/>
                          </a:solidFill>
                          <a:effectLst/>
                          <a:latin typeface="Calibri" pitchFamily="34" charset="0"/>
                          <a:ea typeface="Calibri" pitchFamily="34" charset="0"/>
                          <a:cs typeface="Calibri" pitchFamily="34" charset="0"/>
                        </a:rPr>
                        <a:t>Vaccination  was conducted in the 2</a:t>
                      </a:r>
                      <a:r>
                        <a:rPr lang="en-GB" sz="1200" b="0" i="0" u="none" strike="noStrike" baseline="30000" dirty="0">
                          <a:solidFill>
                            <a:srgbClr val="1A1A1A"/>
                          </a:solidFill>
                          <a:effectLst/>
                          <a:latin typeface="Calibri" pitchFamily="34" charset="0"/>
                          <a:ea typeface="Calibri" pitchFamily="34" charset="0"/>
                          <a:cs typeface="Calibri" pitchFamily="34" charset="0"/>
                        </a:rPr>
                        <a:t>nd</a:t>
                      </a:r>
                      <a:r>
                        <a:rPr lang="en-GB" sz="1200" b="0" i="0" u="none" strike="noStrike" baseline="0" dirty="0">
                          <a:solidFill>
                            <a:srgbClr val="1A1A1A"/>
                          </a:solidFill>
                          <a:effectLst/>
                          <a:latin typeface="Calibri" pitchFamily="34" charset="0"/>
                          <a:ea typeface="Calibri" pitchFamily="34" charset="0"/>
                          <a:cs typeface="Calibri" pitchFamily="34" charset="0"/>
                        </a:rPr>
                        <a:t> period of the year. The coverage of SGP vaccination in Armenia was 10% .</a:t>
                      </a:r>
                      <a:endParaRPr lang="ru-RU" sz="1200" b="0" i="0" u="none" strike="noStrike" baseline="0" dirty="0">
                        <a:solidFill>
                          <a:srgbClr val="1A1A1A"/>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302165238"/>
                  </a:ext>
                </a:extLst>
              </a:tr>
              <a:tr h="567991">
                <a:tc>
                  <a:txBody>
                    <a:bodyPr/>
                    <a:lstStyle/>
                    <a:p>
                      <a:pPr algn="l" fontAlgn="base"/>
                      <a:r>
                        <a:rPr lang="en-US" sz="1200" b="0" i="0" dirty="0">
                          <a:solidFill>
                            <a:schemeClr val="accent1">
                              <a:lumMod val="75000"/>
                            </a:schemeClr>
                          </a:solidFill>
                          <a:latin typeface="Calibri" pitchFamily="34" charset="0"/>
                          <a:ea typeface="Calibri" pitchFamily="34" charset="0"/>
                          <a:cs typeface="Calibri" pitchFamily="34" charset="0"/>
                          <a:sym typeface="Arial"/>
                        </a:rPr>
                        <a:t>Risk</a:t>
                      </a:r>
                      <a:r>
                        <a:rPr lang="en-US" sz="1200" b="1" i="0" dirty="0">
                          <a:solidFill>
                            <a:schemeClr val="accent1">
                              <a:lumMod val="75000"/>
                            </a:schemeClr>
                          </a:solidFill>
                          <a:latin typeface="Calibri" pitchFamily="34" charset="0"/>
                          <a:ea typeface="Calibri" pitchFamily="34" charset="0"/>
                          <a:cs typeface="Calibri" pitchFamily="34" charset="0"/>
                          <a:sym typeface="Arial"/>
                        </a:rPr>
                        <a:t> </a:t>
                      </a:r>
                      <a:r>
                        <a:rPr lang="en-US" sz="1200" i="0" dirty="0">
                          <a:solidFill>
                            <a:schemeClr val="accent1">
                              <a:lumMod val="75000"/>
                            </a:schemeClr>
                          </a:solidFill>
                          <a:latin typeface="Calibri" pitchFamily="34" charset="0"/>
                          <a:ea typeface="Calibri" pitchFamily="34" charset="0"/>
                          <a:cs typeface="Calibri" pitchFamily="34" charset="0"/>
                          <a:sym typeface="Arial"/>
                        </a:rPr>
                        <a:t>of introduction or spread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i="0" dirty="0">
                          <a:solidFill>
                            <a:schemeClr val="accent1">
                              <a:lumMod val="75000"/>
                            </a:schemeClr>
                          </a:solidFill>
                          <a:latin typeface="Calibri" pitchFamily="34" charset="0"/>
                          <a:ea typeface="Calibri" pitchFamily="34" charset="0"/>
                          <a:cs typeface="Calibri" pitchFamily="34" charset="0"/>
                          <a:sym typeface="Arial"/>
                        </a:rPr>
                        <a:t>The risk is increased due to registration of outbreak SGP in Georgia too in 2024, Vaccination campaign wasn't included in the annual program in 2024, but the plan will be reviewed and the vaccination will be provided for animals attack risk.</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10004"/>
                  </a:ext>
                </a:extLst>
              </a:tr>
              <a:tr h="796613">
                <a:tc>
                  <a:txBody>
                    <a:bodyPr/>
                    <a:lstStyle/>
                    <a:p>
                      <a:pPr marL="0" marR="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200" b="0" i="0" dirty="0">
                          <a:solidFill>
                            <a:schemeClr val="accent1">
                              <a:lumMod val="75000"/>
                            </a:schemeClr>
                          </a:solidFill>
                          <a:latin typeface="Calibri" pitchFamily="34" charset="0"/>
                          <a:ea typeface="Calibri" pitchFamily="34" charset="0"/>
                          <a:cs typeface="Calibri" pitchFamily="34" charset="0"/>
                          <a:sym typeface="Arial"/>
                        </a:rPr>
                        <a:t>Gaps</a:t>
                      </a:r>
                      <a:r>
                        <a:rPr lang="en-US" sz="1200" i="0" dirty="0">
                          <a:solidFill>
                            <a:schemeClr val="accent1">
                              <a:lumMod val="75000"/>
                            </a:schemeClr>
                          </a:solidFill>
                          <a:latin typeface="Calibri" pitchFamily="34" charset="0"/>
                          <a:ea typeface="Calibri" pitchFamily="34" charset="0"/>
                          <a:cs typeface="Calibri" pitchFamily="34" charset="0"/>
                          <a:sym typeface="Arial"/>
                        </a:rPr>
                        <a:t> in surveillance and control </a:t>
                      </a:r>
                      <a:endParaRPr lang="fr-FR" sz="1200" b="0" i="0" dirty="0">
                        <a:solidFill>
                          <a:srgbClr val="E7F5F3"/>
                        </a:solidFill>
                        <a:effectLst/>
                        <a:latin typeface="Calibri" pitchFamily="34" charset="0"/>
                        <a:ea typeface="Calibri" pitchFamily="34" charset="0"/>
                        <a:cs typeface="Calibri" pitchFamily="34" charset="0"/>
                      </a:endParaRPr>
                    </a:p>
                    <a:p>
                      <a:pPr algn="l" fontAlgn="base"/>
                      <a:endParaRPr lang="fr-FR"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i="0" dirty="0">
                          <a:solidFill>
                            <a:schemeClr val="accent1">
                              <a:lumMod val="75000"/>
                            </a:schemeClr>
                          </a:solidFill>
                          <a:latin typeface="Calibri" pitchFamily="34" charset="0"/>
                          <a:ea typeface="Calibri" pitchFamily="34" charset="0"/>
                          <a:cs typeface="Calibri" pitchFamily="34" charset="0"/>
                          <a:sym typeface="Arial"/>
                        </a:rPr>
                        <a:t>No diagnostic for organizing </a:t>
                      </a:r>
                      <a:r>
                        <a:rPr lang="en-US" sz="1200" i="0" dirty="0" err="1">
                          <a:solidFill>
                            <a:schemeClr val="accent1">
                              <a:lumMod val="75000"/>
                            </a:schemeClr>
                          </a:solidFill>
                          <a:latin typeface="Calibri" pitchFamily="34" charset="0"/>
                          <a:ea typeface="Calibri" pitchFamily="34" charset="0"/>
                          <a:cs typeface="Calibri" pitchFamily="34" charset="0"/>
                          <a:sym typeface="Arial"/>
                        </a:rPr>
                        <a:t>sero</a:t>
                      </a:r>
                      <a:r>
                        <a:rPr lang="en-US" sz="1200" i="0" dirty="0">
                          <a:solidFill>
                            <a:schemeClr val="accent1">
                              <a:lumMod val="75000"/>
                            </a:schemeClr>
                          </a:solidFill>
                          <a:latin typeface="Calibri" pitchFamily="34" charset="0"/>
                          <a:ea typeface="Calibri" pitchFamily="34" charset="0"/>
                          <a:cs typeface="Calibri" pitchFamily="34" charset="0"/>
                          <a:sym typeface="Arial"/>
                        </a:rPr>
                        <a:t>-survey.</a:t>
                      </a:r>
                      <a:endParaRPr lang="ru-RU" sz="1200" b="0" i="0" u="none" strike="noStrike" baseline="0" dirty="0">
                        <a:solidFill>
                          <a:srgbClr val="1A1A1A"/>
                        </a:solidFill>
                        <a:effectLst/>
                        <a:latin typeface="Calibri" pitchFamily="34" charset="0"/>
                        <a:ea typeface="Calibri" pitchFamily="34" charset="0"/>
                        <a:cs typeface="Calibri" pitchFamily="34" charset="0"/>
                      </a:endParaRPr>
                    </a:p>
                    <a:p>
                      <a:pPr algn="just" fontAlgn="auto"/>
                      <a:endParaRPr lang="ru-RU" sz="1200" b="0" i="0" u="none" strike="noStrike" baseline="0" dirty="0">
                        <a:solidFill>
                          <a:srgbClr val="1A1A1A"/>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10005"/>
                  </a:ext>
                </a:extLst>
              </a:tr>
            </a:tbl>
          </a:graphicData>
        </a:graphic>
      </p:graphicFrame>
      <p:sp>
        <p:nvSpPr>
          <p:cNvPr id="9" name="Rectangle 1">
            <a:extLst>
              <a:ext uri="{FF2B5EF4-FFF2-40B4-BE49-F238E27FC236}">
                <a16:creationId xmlns:a16="http://schemas.microsoft.com/office/drawing/2014/main" id="{9F07B6DE-2CB3-AFD4-8915-12E22CFD07DF}"/>
              </a:ext>
            </a:extLst>
          </p:cNvPr>
          <p:cNvSpPr>
            <a:spLocks noChangeArrowheads="1"/>
          </p:cNvSpPr>
          <p:nvPr/>
        </p:nvSpPr>
        <p:spPr bwMode="auto">
          <a:xfrm>
            <a:off x="289112" y="1757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325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3474B9CA-88F3-FAEC-0B06-36AC8A3BDBE8}"/>
            </a:ext>
          </a:extLst>
        </p:cNvPr>
        <p:cNvGrpSpPr/>
        <p:nvPr/>
      </p:nvGrpSpPr>
      <p:grpSpPr>
        <a:xfrm>
          <a:off x="0" y="0"/>
          <a:ext cx="0" cy="0"/>
          <a:chOff x="0" y="0"/>
          <a:chExt cx="0" cy="0"/>
        </a:xfrm>
      </p:grpSpPr>
      <p:sp>
        <p:nvSpPr>
          <p:cNvPr id="56" name="Google Shape;56;p8">
            <a:extLst>
              <a:ext uri="{FF2B5EF4-FFF2-40B4-BE49-F238E27FC236}">
                <a16:creationId xmlns:a16="http://schemas.microsoft.com/office/drawing/2014/main" id="{F3BE9078-B823-4BE5-EF4C-57ADB9759594}"/>
              </a:ext>
            </a:extLst>
          </p:cNvPr>
          <p:cNvSpPr txBox="1">
            <a:spLocks noGrp="1"/>
          </p:cNvSpPr>
          <p:nvPr>
            <p:ph type="sldNum" idx="12"/>
          </p:nvPr>
        </p:nvSpPr>
        <p:spPr>
          <a:xfrm>
            <a:off x="8698966" y="4699240"/>
            <a:ext cx="3390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4" name="Title 1">
            <a:extLst>
              <a:ext uri="{FF2B5EF4-FFF2-40B4-BE49-F238E27FC236}">
                <a16:creationId xmlns:a16="http://schemas.microsoft.com/office/drawing/2014/main" id="{364CB6C2-8A94-8A87-EA35-A6962EE94B08}"/>
              </a:ext>
            </a:extLst>
          </p:cNvPr>
          <p:cNvSpPr>
            <a:spLocks noGrp="1"/>
          </p:cNvSpPr>
          <p:nvPr>
            <p:ph type="title"/>
          </p:nvPr>
        </p:nvSpPr>
        <p:spPr>
          <a:xfrm>
            <a:off x="502903" y="540397"/>
            <a:ext cx="8535063" cy="952282"/>
          </a:xfrm>
        </p:spPr>
        <p:txBody>
          <a:bodyPr/>
          <a:lstStyle/>
          <a:p>
            <a:pPr algn="ctr"/>
            <a:r>
              <a:rPr lang="en-US" b="1" dirty="0">
                <a:solidFill>
                  <a:srgbClr val="134F5C"/>
                </a:solidFill>
                <a:latin typeface="Calibri" pitchFamily="34" charset="0"/>
                <a:ea typeface="Calibri" pitchFamily="34" charset="0"/>
                <a:cs typeface="Calibri" pitchFamily="34" charset="0"/>
                <a:sym typeface="Lato Light"/>
              </a:rPr>
              <a:t>FAST disease occurrence, control and risks</a:t>
            </a:r>
            <a:br>
              <a:rPr lang="en-US" b="1" dirty="0">
                <a:solidFill>
                  <a:srgbClr val="134F5C"/>
                </a:solidFill>
                <a:latin typeface="Calibri" pitchFamily="34" charset="0"/>
                <a:ea typeface="Calibri" pitchFamily="34" charset="0"/>
                <a:cs typeface="Calibri" pitchFamily="34" charset="0"/>
              </a:rPr>
            </a:br>
            <a:r>
              <a:rPr lang="de-DE" b="1" dirty="0">
                <a:solidFill>
                  <a:srgbClr val="134F5C"/>
                </a:solidFill>
                <a:latin typeface="Calibri" pitchFamily="34" charset="0"/>
                <a:ea typeface="Calibri" pitchFamily="34" charset="0"/>
                <a:cs typeface="Calibri" pitchFamily="34" charset="0"/>
              </a:rPr>
              <a:t> </a:t>
            </a:r>
            <a:r>
              <a:rPr lang="de-DE" dirty="0">
                <a:latin typeface="Calibri" pitchFamily="34" charset="0"/>
                <a:ea typeface="Calibri" pitchFamily="34" charset="0"/>
                <a:cs typeface="Calibri" pitchFamily="34" charset="0"/>
              </a:rPr>
              <a:t>in 2023-2024</a:t>
            </a:r>
            <a:endParaRPr lang="de-DE" b="1" i="1" dirty="0">
              <a:solidFill>
                <a:srgbClr val="134F5C"/>
              </a:solidFill>
              <a:latin typeface="Calibri" pitchFamily="34" charset="0"/>
              <a:ea typeface="Calibri" pitchFamily="34" charset="0"/>
              <a:cs typeface="Calibri" pitchFamily="34" charset="0"/>
            </a:endParaRPr>
          </a:p>
        </p:txBody>
      </p:sp>
      <p:graphicFrame>
        <p:nvGraphicFramePr>
          <p:cNvPr id="8" name="Table 7">
            <a:extLst>
              <a:ext uri="{FF2B5EF4-FFF2-40B4-BE49-F238E27FC236}">
                <a16:creationId xmlns:a16="http://schemas.microsoft.com/office/drawing/2014/main" id="{723B7ACD-A022-4225-2E43-E23ED44132C3}"/>
              </a:ext>
            </a:extLst>
          </p:cNvPr>
          <p:cNvGraphicFramePr>
            <a:graphicFrameLocks noGrp="1"/>
          </p:cNvGraphicFramePr>
          <p:nvPr>
            <p:extLst>
              <p:ext uri="{D42A27DB-BD31-4B8C-83A1-F6EECF244321}">
                <p14:modId xmlns:p14="http://schemas.microsoft.com/office/powerpoint/2010/main" val="2160421273"/>
              </p:ext>
            </p:extLst>
          </p:nvPr>
        </p:nvGraphicFramePr>
        <p:xfrm>
          <a:off x="236911" y="1383395"/>
          <a:ext cx="8713360" cy="3367843"/>
        </p:xfrm>
        <a:graphic>
          <a:graphicData uri="http://schemas.openxmlformats.org/drawingml/2006/table">
            <a:tbl>
              <a:tblPr/>
              <a:tblGrid>
                <a:gridCol w="2405550">
                  <a:extLst>
                    <a:ext uri="{9D8B030D-6E8A-4147-A177-3AD203B41FA5}">
                      <a16:colId xmlns:a16="http://schemas.microsoft.com/office/drawing/2014/main" val="1070412366"/>
                    </a:ext>
                  </a:extLst>
                </a:gridCol>
                <a:gridCol w="6307810">
                  <a:extLst>
                    <a:ext uri="{9D8B030D-6E8A-4147-A177-3AD203B41FA5}">
                      <a16:colId xmlns:a16="http://schemas.microsoft.com/office/drawing/2014/main" val="1560874372"/>
                    </a:ext>
                  </a:extLst>
                </a:gridCol>
              </a:tblGrid>
              <a:tr h="358287">
                <a:tc gridSpan="2">
                  <a:txBody>
                    <a:bodyPr/>
                    <a:lstStyle/>
                    <a:p>
                      <a:pPr algn="l" fontAlgn="base"/>
                      <a:r>
                        <a:rPr lang="en-US" sz="1400" b="1" i="0" u="none" strike="noStrike" dirty="0">
                          <a:solidFill>
                            <a:srgbClr val="1A1A1A"/>
                          </a:solidFill>
                          <a:effectLst/>
                          <a:latin typeface="Calibri" pitchFamily="34" charset="0"/>
                          <a:ea typeface="Calibri" pitchFamily="34" charset="0"/>
                          <a:cs typeface="Calibri" pitchFamily="34" charset="0"/>
                        </a:rPr>
                        <a:t>Lumpy skin disease</a:t>
                      </a:r>
                      <a:endParaRPr lang="en-US" sz="1400" b="1" i="0" dirty="0">
                        <a:solidFill>
                          <a:srgbClr val="FFFFFF"/>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AA4C8"/>
                    </a:solidFill>
                  </a:tcPr>
                </a:tc>
                <a:tc hMerge="1">
                  <a:txBody>
                    <a:bodyPr/>
                    <a:lstStyle/>
                    <a:p>
                      <a:endParaRPr lang="en-US"/>
                    </a:p>
                  </a:txBody>
                  <a:tcPr/>
                </a:tc>
                <a:extLst>
                  <a:ext uri="{0D108BD9-81ED-4DB2-BD59-A6C34878D82A}">
                    <a16:rowId xmlns:a16="http://schemas.microsoft.com/office/drawing/2014/main" val="2893532387"/>
                  </a:ext>
                </a:extLst>
              </a:tr>
              <a:tr h="592578">
                <a:tc>
                  <a:txBody>
                    <a:bodyPr/>
                    <a:lstStyle/>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Number of outbreaks in 2023 and 2024</a:t>
                      </a:r>
                      <a:r>
                        <a:rPr lang="en-US" sz="1200" b="0" i="0" dirty="0">
                          <a:solidFill>
                            <a:srgbClr val="E7F5F3"/>
                          </a:solidFill>
                          <a:effectLst/>
                          <a:latin typeface="Calibri" panose="020F0502020204030204" pitchFamily="34" charset="0"/>
                          <a:cs typeface="Calibri" panose="020F0502020204030204" pitchFamily="34" charset="0"/>
                        </a:rPr>
                        <a:t>​</a:t>
                      </a:r>
                    </a:p>
                    <a:p>
                      <a:pPr algn="l" fontAlgn="base"/>
                      <a:endParaRPr lang="en-US"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l" fontAlgn="auto"/>
                      <a:r>
                        <a:rPr lang="en-GB" sz="1200" b="0" i="1" u="none" strike="noStrike" dirty="0">
                          <a:solidFill>
                            <a:schemeClr val="accent1"/>
                          </a:solidFill>
                          <a:effectLst/>
                          <a:latin typeface="Calibri" pitchFamily="34" charset="0"/>
                          <a:ea typeface="Calibri" pitchFamily="34" charset="0"/>
                          <a:cs typeface="Calibri" pitchFamily="34" charset="0"/>
                        </a:rPr>
                        <a:t>​</a:t>
                      </a:r>
                      <a:r>
                        <a:rPr lang="en-US" sz="1200" b="0" dirty="0">
                          <a:solidFill>
                            <a:schemeClr val="accent1"/>
                          </a:solidFill>
                          <a:latin typeface="Calibri" pitchFamily="34" charset="0"/>
                          <a:ea typeface="Calibri" pitchFamily="34" charset="0"/>
                          <a:cs typeface="Calibri" pitchFamily="34" charset="0"/>
                        </a:rPr>
                        <a:t>LSD outbreak has not been reported since 2016.</a:t>
                      </a:r>
                      <a:endParaRPr lang="en-GB" sz="1200" b="0" i="1" u="none" strike="noStrike" dirty="0">
                        <a:solidFill>
                          <a:schemeClr val="accent1"/>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072960727"/>
                  </a:ext>
                </a:extLst>
              </a:tr>
              <a:tr h="1070086">
                <a:tc>
                  <a:txBody>
                    <a:bodyPr/>
                    <a:lstStyle/>
                    <a:p>
                      <a:pPr algn="l" fontAlgn="base"/>
                      <a:r>
                        <a:rPr lang="fr-FR" sz="1200" b="0" i="0" u="none" strike="noStrike" dirty="0">
                          <a:solidFill>
                            <a:srgbClr val="1A1A1A"/>
                          </a:solidFill>
                          <a:effectLst/>
                          <a:latin typeface="Calibri" panose="020F0502020204030204" pitchFamily="34" charset="0"/>
                          <a:cs typeface="Calibri" panose="020F0502020204030204" pitchFamily="34" charset="0"/>
                        </a:rPr>
                        <a:t>Surveillance</a:t>
                      </a:r>
                      <a:endParaRPr lang="fr-FR"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tc>
                  <a:txBody>
                    <a:bodyPr/>
                    <a:lstStyle/>
                    <a:p>
                      <a:pPr algn="just" fontAlgn="auto"/>
                      <a:r>
                        <a:rPr lang="en-GB" sz="1200" b="0" i="1" u="none" strike="noStrike" dirty="0">
                          <a:solidFill>
                            <a:srgbClr val="1A1A1A"/>
                          </a:solidFill>
                          <a:effectLst/>
                          <a:latin typeface="Calibri" pitchFamily="34" charset="0"/>
                          <a:ea typeface="Calibri" pitchFamily="34" charset="0"/>
                          <a:cs typeface="Calibri" pitchFamily="34" charset="0"/>
                        </a:rPr>
                        <a:t>​</a:t>
                      </a:r>
                      <a:r>
                        <a:rPr lang="en-US" sz="1200" b="0" dirty="0">
                          <a:solidFill>
                            <a:schemeClr val="accent1"/>
                          </a:solidFill>
                          <a:latin typeface="Calibri" pitchFamily="34" charset="0"/>
                          <a:ea typeface="Calibri" pitchFamily="34" charset="0"/>
                          <a:cs typeface="Calibri" pitchFamily="34" charset="0"/>
                        </a:rPr>
                        <a:t>Passive surveillance is in place, Active survey wasn’t conducted in 2023.</a:t>
                      </a:r>
                    </a:p>
                    <a:p>
                      <a:pPr algn="just" fontAlgn="auto"/>
                      <a:r>
                        <a:rPr lang="en-US" sz="1200" b="0" dirty="0">
                          <a:solidFill>
                            <a:schemeClr val="accent1"/>
                          </a:solidFill>
                          <a:latin typeface="Calibri" pitchFamily="34" charset="0"/>
                          <a:ea typeface="Calibri" pitchFamily="34" charset="0"/>
                          <a:cs typeface="Calibri" pitchFamily="34" charset="0"/>
                        </a:rPr>
                        <a:t>2022, approximately 800 serum samples and 290 </a:t>
                      </a:r>
                      <a:r>
                        <a:rPr lang="en-US" sz="1200" b="0" dirty="0" err="1">
                          <a:solidFill>
                            <a:schemeClr val="accent1"/>
                          </a:solidFill>
                          <a:latin typeface="Calibri" pitchFamily="34" charset="0"/>
                          <a:ea typeface="Calibri" pitchFamily="34" charset="0"/>
                          <a:cs typeface="Calibri" pitchFamily="34" charset="0"/>
                        </a:rPr>
                        <a:t>ixodes</a:t>
                      </a:r>
                      <a:r>
                        <a:rPr lang="en-US" sz="1200" b="0" dirty="0">
                          <a:solidFill>
                            <a:schemeClr val="accent1"/>
                          </a:solidFill>
                          <a:latin typeface="Calibri" pitchFamily="34" charset="0"/>
                          <a:ea typeface="Calibri" pitchFamily="34" charset="0"/>
                          <a:cs typeface="Calibri" pitchFamily="34" charset="0"/>
                        </a:rPr>
                        <a:t> ticks from 3 regions were tested. Results: immunity coverage was about 86% PCR testing of ticks – no LSD virus gen detected.</a:t>
                      </a:r>
                      <a:endParaRPr lang="en-GB" sz="1200" b="0" i="1" u="none" strike="noStrike" dirty="0">
                        <a:solidFill>
                          <a:schemeClr val="accent1"/>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extLst>
                  <a:ext uri="{0D108BD9-81ED-4DB2-BD59-A6C34878D82A}">
                    <a16:rowId xmlns:a16="http://schemas.microsoft.com/office/drawing/2014/main" val="2078050753"/>
                  </a:ext>
                </a:extLst>
              </a:tr>
              <a:tr h="1299390">
                <a:tc>
                  <a:txBody>
                    <a:bodyPr/>
                    <a:lstStyle/>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Control measures</a:t>
                      </a:r>
                    </a:p>
                    <a:p>
                      <a:pPr algn="l" fontAlgn="base"/>
                      <a:endParaRPr lang="en-US" sz="1200" b="0" i="0" dirty="0">
                        <a:solidFill>
                          <a:srgbClr val="E7F5F3"/>
                        </a:solidFill>
                        <a:effectLst/>
                        <a:latin typeface="Calibri" panose="020F0502020204030204" pitchFamily="34" charset="0"/>
                        <a:cs typeface="Calibri" panose="020F0502020204030204" pitchFamily="34" charset="0"/>
                      </a:endParaRPr>
                    </a:p>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Vaccination (number of campaigns/periods/ Coverage/ vaccines)</a:t>
                      </a:r>
                      <a:r>
                        <a:rPr lang="en-US" sz="1200" b="0" i="0" dirty="0">
                          <a:solidFill>
                            <a:srgbClr val="E7F5F3"/>
                          </a:solidFill>
                          <a:effectLst/>
                          <a:latin typeface="Calibri" panose="020F0502020204030204" pitchFamily="34" charset="0"/>
                          <a:cs typeface="Calibri" panose="020F0502020204030204" pitchFamily="34" charset="0"/>
                        </a:rPr>
                        <a:t>​</a:t>
                      </a:r>
                    </a:p>
                    <a:p>
                      <a:pPr algn="l" fontAlgn="base"/>
                      <a:endParaRPr lang="fr-FR"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just" fontAlgn="auto"/>
                      <a:r>
                        <a:rPr lang="en-GB" sz="1200" b="0" i="1" u="none" strike="noStrike" dirty="0">
                          <a:solidFill>
                            <a:srgbClr val="1A1A1A"/>
                          </a:solidFill>
                          <a:effectLst/>
                          <a:latin typeface="Arial" panose="020B0604020202020204" pitchFamily="34" charset="0"/>
                        </a:rPr>
                        <a:t>​</a:t>
                      </a:r>
                      <a:r>
                        <a:rPr lang="en-US" sz="1200" dirty="0">
                          <a:solidFill>
                            <a:schemeClr val="accent1"/>
                          </a:solidFill>
                          <a:latin typeface="Calibri" pitchFamily="34" charset="0"/>
                          <a:ea typeface="Calibri" pitchFamily="34" charset="0"/>
                          <a:cs typeface="Calibri" pitchFamily="34" charset="0"/>
                        </a:rPr>
                        <a:t>LSD Vaccination including preventive, immediate notifications: Bovine animal vaccination, high risk zones, 3-4 </a:t>
                      </a:r>
                      <a:r>
                        <a:rPr lang="en-US" sz="1200" dirty="0" err="1">
                          <a:solidFill>
                            <a:schemeClr val="accent1"/>
                          </a:solidFill>
                          <a:latin typeface="Calibri" pitchFamily="34" charset="0"/>
                          <a:ea typeface="Calibri" pitchFamily="34" charset="0"/>
                          <a:cs typeface="Calibri" pitchFamily="34" charset="0"/>
                        </a:rPr>
                        <a:t>mln</a:t>
                      </a:r>
                      <a:r>
                        <a:rPr lang="en-US" sz="1200" dirty="0">
                          <a:solidFill>
                            <a:schemeClr val="accent1"/>
                          </a:solidFill>
                          <a:latin typeface="Calibri" pitchFamily="34" charset="0"/>
                          <a:ea typeface="Calibri" pitchFamily="34" charset="0"/>
                          <a:cs typeface="Calibri" pitchFamily="34" charset="0"/>
                        </a:rPr>
                        <a:t> ml of Cultural dry virus vaccine against sheep pox and lumpy skin disease , FGBI ARRIA</a:t>
                      </a:r>
                      <a:endParaRPr lang="en-GB" sz="1200" b="0" i="1" u="none" strike="noStrike" dirty="0">
                        <a:solidFill>
                          <a:schemeClr val="accent1"/>
                        </a:solidFill>
                        <a:effectLst/>
                        <a:latin typeface="Calibri" pitchFamily="34" charset="0"/>
                        <a:ea typeface="Calibri" pitchFamily="34" charset="0"/>
                        <a:cs typeface="Calibri" pitchFamily="34" charset="0"/>
                      </a:endParaRPr>
                    </a:p>
                    <a:p>
                      <a:pPr algn="just" fontAlgn="auto"/>
                      <a:r>
                        <a:rPr lang="en-GB" sz="1200" b="0" i="1" u="none" strike="noStrike" dirty="0">
                          <a:solidFill>
                            <a:schemeClr val="accent1"/>
                          </a:solidFill>
                          <a:effectLst/>
                          <a:latin typeface="Calibri" pitchFamily="34" charset="0"/>
                          <a:ea typeface="Calibri" pitchFamily="34" charset="0"/>
                          <a:cs typeface="Calibri" pitchFamily="34" charset="0"/>
                        </a:rPr>
                        <a:t>​</a:t>
                      </a:r>
                      <a:r>
                        <a:rPr lang="en-US" sz="1200" dirty="0">
                          <a:solidFill>
                            <a:schemeClr val="accent1"/>
                          </a:solidFill>
                          <a:latin typeface="Calibri" pitchFamily="34" charset="0"/>
                          <a:ea typeface="Calibri" pitchFamily="34" charset="0"/>
                          <a:cs typeface="Calibri" pitchFamily="34" charset="0"/>
                        </a:rPr>
                        <a:t>LSD vaccination in 2023 has been conducted in 28 District from 40 in 217934 LR; it was planned to vaccinate 226 987 animals (96%):  Total  coverage of vaccination LR was 44.4%.</a:t>
                      </a:r>
                      <a:endParaRPr lang="en-GB" sz="1200" b="0" i="1" u="none" strike="noStrike" dirty="0">
                        <a:solidFill>
                          <a:schemeClr val="accent1"/>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302165238"/>
                  </a:ext>
                </a:extLst>
              </a:tr>
            </a:tbl>
          </a:graphicData>
        </a:graphic>
      </p:graphicFrame>
      <p:sp>
        <p:nvSpPr>
          <p:cNvPr id="9" name="Rectangle 1">
            <a:extLst>
              <a:ext uri="{FF2B5EF4-FFF2-40B4-BE49-F238E27FC236}">
                <a16:creationId xmlns:a16="http://schemas.microsoft.com/office/drawing/2014/main" id="{F6EEEEC0-FA80-5DE2-4A0D-699656A8340E}"/>
              </a:ext>
            </a:extLst>
          </p:cNvPr>
          <p:cNvSpPr>
            <a:spLocks noChangeArrowheads="1"/>
          </p:cNvSpPr>
          <p:nvPr/>
        </p:nvSpPr>
        <p:spPr bwMode="auto">
          <a:xfrm>
            <a:off x="289112" y="1757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662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DD53DE78-BC3E-A214-E923-E4DA06CB0BED}"/>
            </a:ext>
          </a:extLst>
        </p:cNvPr>
        <p:cNvGrpSpPr/>
        <p:nvPr/>
      </p:nvGrpSpPr>
      <p:grpSpPr>
        <a:xfrm>
          <a:off x="0" y="0"/>
          <a:ext cx="0" cy="0"/>
          <a:chOff x="0" y="0"/>
          <a:chExt cx="0" cy="0"/>
        </a:xfrm>
      </p:grpSpPr>
      <p:sp>
        <p:nvSpPr>
          <p:cNvPr id="56" name="Google Shape;56;p8">
            <a:extLst>
              <a:ext uri="{FF2B5EF4-FFF2-40B4-BE49-F238E27FC236}">
                <a16:creationId xmlns:a16="http://schemas.microsoft.com/office/drawing/2014/main" id="{7249F188-FF28-A093-7DB4-8C14CC6B120E}"/>
              </a:ext>
            </a:extLst>
          </p:cNvPr>
          <p:cNvSpPr txBox="1">
            <a:spLocks noGrp="1"/>
          </p:cNvSpPr>
          <p:nvPr>
            <p:ph type="sldNum" idx="12"/>
          </p:nvPr>
        </p:nvSpPr>
        <p:spPr>
          <a:xfrm>
            <a:off x="8698966" y="4699240"/>
            <a:ext cx="3390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
        <p:nvSpPr>
          <p:cNvPr id="4" name="Title 1">
            <a:extLst>
              <a:ext uri="{FF2B5EF4-FFF2-40B4-BE49-F238E27FC236}">
                <a16:creationId xmlns:a16="http://schemas.microsoft.com/office/drawing/2014/main" id="{7341DBF7-6FDA-1BE4-CF31-0D53750262D2}"/>
              </a:ext>
            </a:extLst>
          </p:cNvPr>
          <p:cNvSpPr>
            <a:spLocks noGrp="1"/>
          </p:cNvSpPr>
          <p:nvPr>
            <p:ph type="title"/>
          </p:nvPr>
        </p:nvSpPr>
        <p:spPr>
          <a:xfrm>
            <a:off x="502903" y="540397"/>
            <a:ext cx="8535063" cy="952282"/>
          </a:xfrm>
        </p:spPr>
        <p:txBody>
          <a:bodyPr/>
          <a:lstStyle/>
          <a:p>
            <a:pPr algn="ctr"/>
            <a:r>
              <a:rPr lang="en-US" b="1" dirty="0">
                <a:solidFill>
                  <a:srgbClr val="134F5C"/>
                </a:solidFill>
                <a:latin typeface="Calibri" pitchFamily="34" charset="0"/>
                <a:ea typeface="Calibri" pitchFamily="34" charset="0"/>
                <a:cs typeface="Calibri" pitchFamily="34" charset="0"/>
                <a:sym typeface="Lato Light"/>
              </a:rPr>
              <a:t>FAST disease occurrence, control and risks</a:t>
            </a:r>
            <a:br>
              <a:rPr lang="en-US" b="1" dirty="0">
                <a:solidFill>
                  <a:srgbClr val="134F5C"/>
                </a:solidFill>
                <a:latin typeface="Calibri" pitchFamily="34" charset="0"/>
                <a:ea typeface="Calibri" pitchFamily="34" charset="0"/>
                <a:cs typeface="Calibri" pitchFamily="34" charset="0"/>
              </a:rPr>
            </a:br>
            <a:r>
              <a:rPr lang="de-DE" b="1" dirty="0">
                <a:solidFill>
                  <a:srgbClr val="134F5C"/>
                </a:solidFill>
                <a:latin typeface="Calibri" pitchFamily="34" charset="0"/>
                <a:ea typeface="Calibri" pitchFamily="34" charset="0"/>
                <a:cs typeface="Calibri" pitchFamily="34" charset="0"/>
              </a:rPr>
              <a:t> </a:t>
            </a:r>
            <a:r>
              <a:rPr lang="de-DE" dirty="0">
                <a:latin typeface="Calibri" pitchFamily="34" charset="0"/>
                <a:ea typeface="Calibri" pitchFamily="34" charset="0"/>
                <a:cs typeface="Calibri" pitchFamily="34" charset="0"/>
              </a:rPr>
              <a:t>in 2023-2024</a:t>
            </a:r>
            <a:endParaRPr lang="de-DE" b="1" i="1" dirty="0">
              <a:solidFill>
                <a:srgbClr val="134F5C"/>
              </a:solidFill>
              <a:latin typeface="Calibri" pitchFamily="34" charset="0"/>
              <a:ea typeface="Calibri" pitchFamily="34" charset="0"/>
              <a:cs typeface="Calibri" pitchFamily="34" charset="0"/>
            </a:endParaRPr>
          </a:p>
        </p:txBody>
      </p:sp>
      <p:graphicFrame>
        <p:nvGraphicFramePr>
          <p:cNvPr id="8" name="Table 7">
            <a:extLst>
              <a:ext uri="{FF2B5EF4-FFF2-40B4-BE49-F238E27FC236}">
                <a16:creationId xmlns:a16="http://schemas.microsoft.com/office/drawing/2014/main" id="{DC5781E8-2726-4106-5907-9117F2FC834F}"/>
              </a:ext>
            </a:extLst>
          </p:cNvPr>
          <p:cNvGraphicFramePr>
            <a:graphicFrameLocks noGrp="1"/>
          </p:cNvGraphicFramePr>
          <p:nvPr>
            <p:extLst>
              <p:ext uri="{D42A27DB-BD31-4B8C-83A1-F6EECF244321}">
                <p14:modId xmlns:p14="http://schemas.microsoft.com/office/powerpoint/2010/main" val="1161328244"/>
              </p:ext>
            </p:extLst>
          </p:nvPr>
        </p:nvGraphicFramePr>
        <p:xfrm>
          <a:off x="236912" y="1383395"/>
          <a:ext cx="8620369" cy="3230179"/>
        </p:xfrm>
        <a:graphic>
          <a:graphicData uri="http://schemas.openxmlformats.org/drawingml/2006/table">
            <a:tbl>
              <a:tblPr/>
              <a:tblGrid>
                <a:gridCol w="3002234">
                  <a:extLst>
                    <a:ext uri="{9D8B030D-6E8A-4147-A177-3AD203B41FA5}">
                      <a16:colId xmlns:a16="http://schemas.microsoft.com/office/drawing/2014/main" val="1070412366"/>
                    </a:ext>
                  </a:extLst>
                </a:gridCol>
                <a:gridCol w="5618135">
                  <a:extLst>
                    <a:ext uri="{9D8B030D-6E8A-4147-A177-3AD203B41FA5}">
                      <a16:colId xmlns:a16="http://schemas.microsoft.com/office/drawing/2014/main" val="1560874372"/>
                    </a:ext>
                  </a:extLst>
                </a:gridCol>
              </a:tblGrid>
              <a:tr h="325113">
                <a:tc gridSpan="2">
                  <a:txBody>
                    <a:bodyPr/>
                    <a:lstStyle/>
                    <a:p>
                      <a:pPr algn="l" fontAlgn="base"/>
                      <a:r>
                        <a:rPr lang="en-US" sz="1400" b="1" i="0" u="none" strike="noStrike" dirty="0" err="1">
                          <a:solidFill>
                            <a:srgbClr val="1A1A1A"/>
                          </a:solidFill>
                          <a:effectLst/>
                          <a:latin typeface="Calibri" pitchFamily="34" charset="0"/>
                          <a:ea typeface="Calibri" pitchFamily="34" charset="0"/>
                          <a:cs typeface="Calibri" pitchFamily="34" charset="0"/>
                        </a:rPr>
                        <a:t>Peste</a:t>
                      </a:r>
                      <a:r>
                        <a:rPr lang="en-US" sz="1400" b="1" i="0" u="none" strike="noStrike" dirty="0">
                          <a:solidFill>
                            <a:srgbClr val="1A1A1A"/>
                          </a:solidFill>
                          <a:effectLst/>
                          <a:latin typeface="Calibri" pitchFamily="34" charset="0"/>
                          <a:ea typeface="Calibri" pitchFamily="34" charset="0"/>
                          <a:cs typeface="Calibri" pitchFamily="34" charset="0"/>
                        </a:rPr>
                        <a:t> des petits ruminants</a:t>
                      </a:r>
                      <a:endParaRPr lang="en-US" sz="1400" b="1" i="0" dirty="0">
                        <a:solidFill>
                          <a:srgbClr val="FFFFFF"/>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AA4C8"/>
                    </a:solidFill>
                  </a:tcPr>
                </a:tc>
                <a:tc hMerge="1">
                  <a:txBody>
                    <a:bodyPr/>
                    <a:lstStyle/>
                    <a:p>
                      <a:endParaRPr lang="en-US"/>
                    </a:p>
                  </a:txBody>
                  <a:tcPr/>
                </a:tc>
                <a:extLst>
                  <a:ext uri="{0D108BD9-81ED-4DB2-BD59-A6C34878D82A}">
                    <a16:rowId xmlns:a16="http://schemas.microsoft.com/office/drawing/2014/main" val="2893532387"/>
                  </a:ext>
                </a:extLst>
              </a:tr>
              <a:tr h="450824">
                <a:tc>
                  <a:txBody>
                    <a:bodyPr/>
                    <a:lstStyle/>
                    <a:p>
                      <a:pPr algn="l" fontAlgn="base"/>
                      <a:r>
                        <a:rPr lang="en-US" sz="1200" b="0" i="0" u="none" strike="noStrike" dirty="0">
                          <a:solidFill>
                            <a:srgbClr val="1A1A1A"/>
                          </a:solidFill>
                          <a:effectLst/>
                          <a:latin typeface="Calibri" pitchFamily="34" charset="0"/>
                          <a:ea typeface="Calibri" pitchFamily="34" charset="0"/>
                          <a:cs typeface="Calibri" pitchFamily="34" charset="0"/>
                        </a:rPr>
                        <a:t>Number of outbreaks in 2023 and 2024</a:t>
                      </a:r>
                      <a:r>
                        <a:rPr lang="en-US" sz="1200" b="0" i="0" dirty="0">
                          <a:solidFill>
                            <a:srgbClr val="E7F5F3"/>
                          </a:solidFill>
                          <a:effectLst/>
                          <a:latin typeface="Calibri" pitchFamily="34" charset="0"/>
                          <a:ea typeface="Calibri" pitchFamily="34" charset="0"/>
                          <a:cs typeface="Calibri" pitchFamily="34" charset="0"/>
                        </a:rPr>
                        <a:t>​</a:t>
                      </a:r>
                    </a:p>
                    <a:p>
                      <a:pPr algn="l" fontAlgn="base"/>
                      <a:endParaRPr lang="en-US" sz="1200" b="0" i="0" dirty="0">
                        <a:solidFill>
                          <a:srgbClr val="E7F5F3"/>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R="0" algn="just" rtl="0" fontAlgn="auto">
                        <a:lnSpc>
                          <a:spcPct val="100000"/>
                        </a:lnSpc>
                        <a:spcBef>
                          <a:spcPts val="0"/>
                        </a:spcBef>
                        <a:spcAft>
                          <a:spcPts val="0"/>
                        </a:spcAft>
                        <a:buClr>
                          <a:srgbClr val="000000"/>
                        </a:buClr>
                        <a:buFont typeface="Arial"/>
                      </a:pPr>
                      <a:r>
                        <a:rPr lang="en-GB" sz="1200" b="0" i="0" u="none" strike="noStrike" cap="none" dirty="0">
                          <a:solidFill>
                            <a:schemeClr val="accent1"/>
                          </a:solidFill>
                          <a:latin typeface="Calibri" pitchFamily="34" charset="0"/>
                          <a:ea typeface="Calibri" pitchFamily="34" charset="0"/>
                          <a:cs typeface="Calibri" pitchFamily="34" charset="0"/>
                          <a:sym typeface="Arial"/>
                        </a:rPr>
                        <a:t>​No registration of outbreak PPR in 2023 to May 2024</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072960727"/>
                  </a:ext>
                </a:extLst>
              </a:tr>
              <a:tr h="624218">
                <a:tc>
                  <a:txBody>
                    <a:bodyPr/>
                    <a:lstStyle/>
                    <a:p>
                      <a:pPr algn="l" fontAlgn="base"/>
                      <a:r>
                        <a:rPr lang="fr-FR" sz="1200" b="0" i="0" u="none" strike="noStrike" dirty="0">
                          <a:solidFill>
                            <a:srgbClr val="1A1A1A"/>
                          </a:solidFill>
                          <a:effectLst/>
                          <a:latin typeface="Calibri" panose="020F0502020204030204" pitchFamily="34" charset="0"/>
                          <a:cs typeface="Calibri" panose="020F0502020204030204" pitchFamily="34" charset="0"/>
                        </a:rPr>
                        <a:t>Surveillance</a:t>
                      </a:r>
                      <a:endParaRPr lang="fr-FR"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tc>
                  <a:txBody>
                    <a:bodyPr/>
                    <a:lstStyle/>
                    <a:p>
                      <a:pPr algn="just" fontAlgn="auto"/>
                      <a:r>
                        <a:rPr lang="en-GB" sz="1200" b="0" i="1" u="none" strike="noStrike" dirty="0">
                          <a:solidFill>
                            <a:srgbClr val="1A1A1A"/>
                          </a:solidFill>
                          <a:effectLst/>
                          <a:latin typeface="Arial" panose="020B0604020202020204" pitchFamily="34" charset="0"/>
                        </a:rPr>
                        <a:t>​</a:t>
                      </a:r>
                      <a:r>
                        <a:rPr lang="en-US" sz="1200" dirty="0">
                          <a:solidFill>
                            <a:schemeClr val="accent1"/>
                          </a:solidFill>
                        </a:rPr>
                        <a:t>​</a:t>
                      </a:r>
                      <a:r>
                        <a:rPr lang="en-US" sz="1200" dirty="0">
                          <a:solidFill>
                            <a:schemeClr val="accent1"/>
                          </a:solidFill>
                          <a:latin typeface="Calibri" pitchFamily="34" charset="0"/>
                          <a:ea typeface="Calibri" pitchFamily="34" charset="0"/>
                          <a:cs typeface="Calibri" pitchFamily="34" charset="0"/>
                        </a:rPr>
                        <a:t>Passive surveillance is in place.</a:t>
                      </a:r>
                    </a:p>
                    <a:p>
                      <a:pPr algn="just" fontAlgn="auto"/>
                      <a:r>
                        <a:rPr lang="en-US" sz="1200" dirty="0">
                          <a:solidFill>
                            <a:schemeClr val="accent1"/>
                          </a:solidFill>
                          <a:latin typeface="Calibri" pitchFamily="34" charset="0"/>
                          <a:ea typeface="Calibri" pitchFamily="34" charset="0"/>
                          <a:cs typeface="Calibri" pitchFamily="34" charset="0"/>
                        </a:rPr>
                        <a:t>Draft active survey plan is prepared with support by FAO experts, and needs to be confirmed by the government. After that,  </a:t>
                      </a:r>
                      <a:r>
                        <a:rPr lang="en-US" sz="1200" dirty="0" err="1">
                          <a:solidFill>
                            <a:schemeClr val="accent1"/>
                          </a:solidFill>
                          <a:latin typeface="Calibri" pitchFamily="34" charset="0"/>
                          <a:ea typeface="Calibri" pitchFamily="34" charset="0"/>
                          <a:cs typeface="Calibri" pitchFamily="34" charset="0"/>
                        </a:rPr>
                        <a:t>planing</a:t>
                      </a:r>
                      <a:r>
                        <a:rPr lang="en-US" sz="1200" dirty="0">
                          <a:solidFill>
                            <a:schemeClr val="accent1"/>
                          </a:solidFill>
                          <a:latin typeface="Calibri" pitchFamily="34" charset="0"/>
                          <a:ea typeface="Calibri" pitchFamily="34" charset="0"/>
                          <a:cs typeface="Calibri" pitchFamily="34" charset="0"/>
                        </a:rPr>
                        <a:t> regularly test 4500 samples annually.</a:t>
                      </a:r>
                      <a:endParaRPr lang="en-GB" sz="1200" b="0" i="1" u="none" strike="noStrike" dirty="0">
                        <a:solidFill>
                          <a:srgbClr val="1A1A1A"/>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extLst>
                  <a:ext uri="{0D108BD9-81ED-4DB2-BD59-A6C34878D82A}">
                    <a16:rowId xmlns:a16="http://schemas.microsoft.com/office/drawing/2014/main" val="2078050753"/>
                  </a:ext>
                </a:extLst>
              </a:tr>
              <a:tr h="971005">
                <a:tc>
                  <a:txBody>
                    <a:bodyPr/>
                    <a:lstStyle/>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Control measures</a:t>
                      </a:r>
                    </a:p>
                    <a:p>
                      <a:pPr algn="l" fontAlgn="base"/>
                      <a:endParaRPr lang="en-US" sz="1200" b="0" i="0" dirty="0">
                        <a:solidFill>
                          <a:srgbClr val="E7F5F3"/>
                        </a:solidFill>
                        <a:effectLst/>
                        <a:latin typeface="Calibri" panose="020F0502020204030204" pitchFamily="34" charset="0"/>
                        <a:cs typeface="Calibri" panose="020F0502020204030204" pitchFamily="34" charset="0"/>
                      </a:endParaRPr>
                    </a:p>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Vaccination (number of campaigns/periods/ </a:t>
                      </a:r>
                    </a:p>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coverage, vaccines)</a:t>
                      </a:r>
                      <a:r>
                        <a:rPr lang="en-US" sz="1200" b="0" i="0" dirty="0">
                          <a:solidFill>
                            <a:srgbClr val="E7F5F3"/>
                          </a:solidFill>
                          <a:effectLst/>
                          <a:latin typeface="Calibri" panose="020F0502020204030204" pitchFamily="34" charset="0"/>
                          <a:cs typeface="Calibri" panose="020F0502020204030204" pitchFamily="34" charset="0"/>
                        </a:rPr>
                        <a:t>​</a:t>
                      </a:r>
                    </a:p>
                    <a:p>
                      <a:pPr algn="l" fontAlgn="base"/>
                      <a:endParaRPr lang="fr-FR"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algn="l" fontAlgn="auto"/>
                      <a:r>
                        <a:rPr lang="en-GB" sz="1200" b="0" i="1" u="none" strike="noStrike" dirty="0">
                          <a:solidFill>
                            <a:schemeClr val="accent1"/>
                          </a:solidFill>
                          <a:effectLst/>
                          <a:latin typeface="Calibri" pitchFamily="34" charset="0"/>
                          <a:ea typeface="Calibri" pitchFamily="34" charset="0"/>
                          <a:cs typeface="Calibri" pitchFamily="34" charset="0"/>
                        </a:rPr>
                        <a:t>​</a:t>
                      </a:r>
                    </a:p>
                    <a:p>
                      <a:pPr algn="l" fontAlgn="auto"/>
                      <a:r>
                        <a:rPr lang="en-GB" sz="1200" b="0" i="1" u="none" strike="noStrike" dirty="0">
                          <a:solidFill>
                            <a:schemeClr val="accent1"/>
                          </a:solidFill>
                          <a:effectLst/>
                          <a:latin typeface="Calibri" pitchFamily="34" charset="0"/>
                          <a:ea typeface="Calibri" pitchFamily="34" charset="0"/>
                          <a:cs typeface="Calibri" pitchFamily="34" charset="0"/>
                        </a:rPr>
                        <a:t>​</a:t>
                      </a:r>
                      <a:r>
                        <a:rPr lang="en-US" sz="1200" dirty="0">
                          <a:solidFill>
                            <a:schemeClr val="accent1"/>
                          </a:solidFill>
                          <a:latin typeface="Calibri" pitchFamily="34" charset="0"/>
                          <a:ea typeface="Calibri" pitchFamily="34" charset="0"/>
                          <a:cs typeface="Calibri" pitchFamily="34" charset="0"/>
                        </a:rPr>
                        <a:t>We have had no vaccination Program against PPR since 2018. The last </a:t>
                      </a:r>
                      <a:r>
                        <a:rPr lang="en-US" sz="1200" dirty="0" err="1">
                          <a:solidFill>
                            <a:schemeClr val="accent1"/>
                          </a:solidFill>
                          <a:latin typeface="Calibri" pitchFamily="34" charset="0"/>
                          <a:ea typeface="Calibri" pitchFamily="34" charset="0"/>
                          <a:cs typeface="Calibri" pitchFamily="34" charset="0"/>
                        </a:rPr>
                        <a:t>serosurvey</a:t>
                      </a:r>
                      <a:r>
                        <a:rPr lang="en-US" sz="1200" dirty="0">
                          <a:solidFill>
                            <a:schemeClr val="accent1"/>
                          </a:solidFill>
                          <a:latin typeface="Calibri" pitchFamily="34" charset="0"/>
                          <a:ea typeface="Calibri" pitchFamily="34" charset="0"/>
                          <a:cs typeface="Calibri" pitchFamily="34" charset="0"/>
                        </a:rPr>
                        <a:t> was conducted  in 2019-2020, by PCR and ELISA. The positive samples were not detected.</a:t>
                      </a:r>
                    </a:p>
                    <a:p>
                      <a:pPr algn="l" fontAlgn="auto"/>
                      <a:endParaRPr lang="en-US" sz="1200" dirty="0">
                        <a:solidFill>
                          <a:schemeClr val="accent1"/>
                        </a:solidFill>
                        <a:latin typeface="Calibri" pitchFamily="34" charset="0"/>
                        <a:ea typeface="Calibri" pitchFamily="34" charset="0"/>
                        <a:cs typeface="Calibri" pitchFamily="34" charset="0"/>
                      </a:endParaRPr>
                    </a:p>
                    <a:p>
                      <a:pPr algn="l" fontAlgn="auto"/>
                      <a:endParaRPr lang="en-GB" sz="1200" b="0" i="1" u="none" strike="noStrike" dirty="0">
                        <a:solidFill>
                          <a:schemeClr val="accent1"/>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302165238"/>
                  </a:ext>
                </a:extLst>
              </a:tr>
              <a:tr h="801946">
                <a:tc>
                  <a:txBody>
                    <a:bodyPr/>
                    <a:lstStyle/>
                    <a:p>
                      <a:pPr marR="0" algn="l" rtl="0" fontAlgn="base">
                        <a:lnSpc>
                          <a:spcPct val="100000"/>
                        </a:lnSpc>
                        <a:spcBef>
                          <a:spcPts val="0"/>
                        </a:spcBef>
                        <a:spcAft>
                          <a:spcPts val="0"/>
                        </a:spcAft>
                        <a:buClr>
                          <a:srgbClr val="000000"/>
                        </a:buClr>
                        <a:buFont typeface="Arial"/>
                      </a:pPr>
                      <a:r>
                        <a:rPr lang="fr-FR"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Risk of introduction or spread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b="0" i="0" u="none" strike="noStrike" cap="none" dirty="0">
                          <a:solidFill>
                            <a:schemeClr val="accent1"/>
                          </a:solidFill>
                          <a:latin typeface="Calibri" pitchFamily="34" charset="0"/>
                          <a:ea typeface="Calibri" pitchFamily="34" charset="0"/>
                          <a:cs typeface="Calibri" pitchFamily="34" charset="0"/>
                          <a:sym typeface="Arial"/>
                        </a:rPr>
                        <a:t>The risk of introduction is changed after the reporting outbreak in Georgia, so  the 2024 </a:t>
                      </a:r>
                      <a:r>
                        <a:rPr lang="en-US" sz="1200" b="0" i="0" u="none" strike="noStrike" cap="none" dirty="0" err="1">
                          <a:solidFill>
                            <a:schemeClr val="accent1"/>
                          </a:solidFill>
                          <a:latin typeface="Calibri" pitchFamily="34" charset="0"/>
                          <a:ea typeface="Calibri" pitchFamily="34" charset="0"/>
                          <a:cs typeface="Calibri" pitchFamily="34" charset="0"/>
                          <a:sym typeface="Arial"/>
                        </a:rPr>
                        <a:t>serosurvey</a:t>
                      </a:r>
                      <a:r>
                        <a:rPr lang="en-US" sz="1200" b="0" i="0" u="none" strike="noStrike" cap="none" dirty="0">
                          <a:solidFill>
                            <a:schemeClr val="accent1"/>
                          </a:solidFill>
                          <a:latin typeface="Calibri" pitchFamily="34" charset="0"/>
                          <a:ea typeface="Calibri" pitchFamily="34" charset="0"/>
                          <a:cs typeface="Calibri" pitchFamily="34" charset="0"/>
                          <a:sym typeface="Arial"/>
                        </a:rPr>
                        <a:t> involved more of the region bordering Georgia.</a:t>
                      </a:r>
                    </a:p>
                    <a:p>
                      <a:pPr algn="l" fontAlgn="auto"/>
                      <a:endParaRPr lang="en-GB" sz="1200" b="0" i="1" u="none" strike="noStrike" dirty="0">
                        <a:solidFill>
                          <a:schemeClr val="accent1"/>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10004"/>
                  </a:ext>
                </a:extLst>
              </a:tr>
            </a:tbl>
          </a:graphicData>
        </a:graphic>
      </p:graphicFrame>
      <p:sp>
        <p:nvSpPr>
          <p:cNvPr id="9" name="Rectangle 1">
            <a:extLst>
              <a:ext uri="{FF2B5EF4-FFF2-40B4-BE49-F238E27FC236}">
                <a16:creationId xmlns:a16="http://schemas.microsoft.com/office/drawing/2014/main" id="{D0AEA73B-B71A-804D-A8E5-C1879B9A9664}"/>
              </a:ext>
            </a:extLst>
          </p:cNvPr>
          <p:cNvSpPr>
            <a:spLocks noChangeArrowheads="1"/>
          </p:cNvSpPr>
          <p:nvPr/>
        </p:nvSpPr>
        <p:spPr bwMode="auto">
          <a:xfrm>
            <a:off x="289112" y="1757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86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
          <a:extLst>
            <a:ext uri="{FF2B5EF4-FFF2-40B4-BE49-F238E27FC236}">
              <a16:creationId xmlns:a16="http://schemas.microsoft.com/office/drawing/2014/main" id="{F3230921-E918-0C5C-0943-4B8B489E2680}"/>
            </a:ext>
          </a:extLst>
        </p:cNvPr>
        <p:cNvGrpSpPr/>
        <p:nvPr/>
      </p:nvGrpSpPr>
      <p:grpSpPr>
        <a:xfrm>
          <a:off x="0" y="0"/>
          <a:ext cx="0" cy="0"/>
          <a:chOff x="0" y="0"/>
          <a:chExt cx="0" cy="0"/>
        </a:xfrm>
      </p:grpSpPr>
      <p:sp>
        <p:nvSpPr>
          <p:cNvPr id="56" name="Google Shape;56;p8">
            <a:extLst>
              <a:ext uri="{FF2B5EF4-FFF2-40B4-BE49-F238E27FC236}">
                <a16:creationId xmlns:a16="http://schemas.microsoft.com/office/drawing/2014/main" id="{8F61A828-D4BD-C49C-B943-514354A327E7}"/>
              </a:ext>
            </a:extLst>
          </p:cNvPr>
          <p:cNvSpPr txBox="1">
            <a:spLocks noGrp="1"/>
          </p:cNvSpPr>
          <p:nvPr>
            <p:ph type="sldNum" idx="12"/>
          </p:nvPr>
        </p:nvSpPr>
        <p:spPr>
          <a:xfrm>
            <a:off x="8698966" y="4699240"/>
            <a:ext cx="3390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
        <p:nvSpPr>
          <p:cNvPr id="4" name="Title 1">
            <a:extLst>
              <a:ext uri="{FF2B5EF4-FFF2-40B4-BE49-F238E27FC236}">
                <a16:creationId xmlns:a16="http://schemas.microsoft.com/office/drawing/2014/main" id="{060D21B4-D5BE-3AFF-E007-6712E6D4CC92}"/>
              </a:ext>
            </a:extLst>
          </p:cNvPr>
          <p:cNvSpPr>
            <a:spLocks noGrp="1"/>
          </p:cNvSpPr>
          <p:nvPr>
            <p:ph type="title"/>
          </p:nvPr>
        </p:nvSpPr>
        <p:spPr>
          <a:xfrm>
            <a:off x="502903" y="540397"/>
            <a:ext cx="8535063" cy="952282"/>
          </a:xfrm>
        </p:spPr>
        <p:txBody>
          <a:bodyPr/>
          <a:lstStyle/>
          <a:p>
            <a:pPr algn="ctr"/>
            <a:r>
              <a:rPr lang="en-US" b="1" dirty="0">
                <a:solidFill>
                  <a:srgbClr val="134F5C"/>
                </a:solidFill>
                <a:latin typeface="Calibri" pitchFamily="34" charset="0"/>
                <a:ea typeface="Calibri" pitchFamily="34" charset="0"/>
                <a:cs typeface="Calibri" pitchFamily="34" charset="0"/>
                <a:sym typeface="Lato Light"/>
              </a:rPr>
              <a:t>FAST disease occurrence, control and risks</a:t>
            </a:r>
            <a:br>
              <a:rPr lang="en-US" b="1" dirty="0">
                <a:solidFill>
                  <a:srgbClr val="134F5C"/>
                </a:solidFill>
                <a:latin typeface="Calibri" pitchFamily="34" charset="0"/>
                <a:ea typeface="Calibri" pitchFamily="34" charset="0"/>
                <a:cs typeface="Calibri" pitchFamily="34" charset="0"/>
              </a:rPr>
            </a:br>
            <a:r>
              <a:rPr lang="de-DE" b="1" dirty="0">
                <a:solidFill>
                  <a:srgbClr val="134F5C"/>
                </a:solidFill>
                <a:latin typeface="Calibri" pitchFamily="34" charset="0"/>
                <a:ea typeface="Calibri" pitchFamily="34" charset="0"/>
                <a:cs typeface="Calibri" pitchFamily="34" charset="0"/>
              </a:rPr>
              <a:t> </a:t>
            </a:r>
            <a:r>
              <a:rPr lang="de-DE" dirty="0">
                <a:latin typeface="Calibri" pitchFamily="34" charset="0"/>
                <a:ea typeface="Calibri" pitchFamily="34" charset="0"/>
                <a:cs typeface="Calibri" pitchFamily="34" charset="0"/>
              </a:rPr>
              <a:t>in 2023-2024</a:t>
            </a:r>
            <a:endParaRPr lang="de-DE" b="1" i="1" dirty="0">
              <a:solidFill>
                <a:srgbClr val="134F5C"/>
              </a:solidFill>
              <a:latin typeface="Calibri" pitchFamily="34" charset="0"/>
              <a:ea typeface="Calibri" pitchFamily="34" charset="0"/>
              <a:cs typeface="Calibri" pitchFamily="34" charset="0"/>
            </a:endParaRPr>
          </a:p>
        </p:txBody>
      </p:sp>
      <p:graphicFrame>
        <p:nvGraphicFramePr>
          <p:cNvPr id="8" name="Table 7">
            <a:extLst>
              <a:ext uri="{FF2B5EF4-FFF2-40B4-BE49-F238E27FC236}">
                <a16:creationId xmlns:a16="http://schemas.microsoft.com/office/drawing/2014/main" id="{C9776B22-46B7-7DD7-E151-160903E1B554}"/>
              </a:ext>
            </a:extLst>
          </p:cNvPr>
          <p:cNvGraphicFramePr>
            <a:graphicFrameLocks noGrp="1"/>
          </p:cNvGraphicFramePr>
          <p:nvPr>
            <p:extLst>
              <p:ext uri="{D42A27DB-BD31-4B8C-83A1-F6EECF244321}">
                <p14:modId xmlns:p14="http://schemas.microsoft.com/office/powerpoint/2010/main" val="647571885"/>
              </p:ext>
            </p:extLst>
          </p:nvPr>
        </p:nvGraphicFramePr>
        <p:xfrm>
          <a:off x="236912" y="1383395"/>
          <a:ext cx="8666864" cy="3560565"/>
        </p:xfrm>
        <a:graphic>
          <a:graphicData uri="http://schemas.openxmlformats.org/drawingml/2006/table">
            <a:tbl>
              <a:tblPr/>
              <a:tblGrid>
                <a:gridCol w="3164966">
                  <a:extLst>
                    <a:ext uri="{9D8B030D-6E8A-4147-A177-3AD203B41FA5}">
                      <a16:colId xmlns:a16="http://schemas.microsoft.com/office/drawing/2014/main" val="1070412366"/>
                    </a:ext>
                  </a:extLst>
                </a:gridCol>
                <a:gridCol w="5501898">
                  <a:extLst>
                    <a:ext uri="{9D8B030D-6E8A-4147-A177-3AD203B41FA5}">
                      <a16:colId xmlns:a16="http://schemas.microsoft.com/office/drawing/2014/main" val="1560874372"/>
                    </a:ext>
                  </a:extLst>
                </a:gridCol>
              </a:tblGrid>
              <a:tr h="387861">
                <a:tc gridSpan="2">
                  <a:txBody>
                    <a:bodyPr/>
                    <a:lstStyle/>
                    <a:p>
                      <a:pPr algn="l" fontAlgn="base"/>
                      <a:r>
                        <a:rPr lang="en-US" sz="1400" b="1" i="0" u="none" strike="noStrike" dirty="0">
                          <a:solidFill>
                            <a:srgbClr val="1A1A1A"/>
                          </a:solidFill>
                          <a:effectLst/>
                          <a:latin typeface="Calibri" pitchFamily="34" charset="0"/>
                          <a:ea typeface="Calibri" pitchFamily="34" charset="0"/>
                          <a:cs typeface="Calibri" pitchFamily="34" charset="0"/>
                        </a:rPr>
                        <a:t>Rift Valley fever</a:t>
                      </a:r>
                      <a:endParaRPr lang="en-US" sz="1400" b="1" i="0" dirty="0">
                        <a:solidFill>
                          <a:srgbClr val="FFFFFF"/>
                        </a:solidFill>
                        <a:effectLst/>
                        <a:latin typeface="Calibri" pitchFamily="34" charset="0"/>
                        <a:ea typeface="Calibri" pitchFamily="34" charset="0"/>
                        <a:cs typeface="Calibri"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AA4C8"/>
                    </a:solidFill>
                  </a:tcPr>
                </a:tc>
                <a:tc hMerge="1">
                  <a:txBody>
                    <a:bodyPr/>
                    <a:lstStyle/>
                    <a:p>
                      <a:endParaRPr lang="en-US"/>
                    </a:p>
                  </a:txBody>
                  <a:tcPr/>
                </a:tc>
                <a:extLst>
                  <a:ext uri="{0D108BD9-81ED-4DB2-BD59-A6C34878D82A}">
                    <a16:rowId xmlns:a16="http://schemas.microsoft.com/office/drawing/2014/main" val="2893532387"/>
                  </a:ext>
                </a:extLst>
              </a:tr>
              <a:tr h="478362">
                <a:tc>
                  <a:txBody>
                    <a:bodyPr/>
                    <a:lstStyle/>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Number of outbreaks in 2023 and 2024</a:t>
                      </a:r>
                      <a:r>
                        <a:rPr lang="en-US" sz="1200" b="0" i="0" dirty="0">
                          <a:solidFill>
                            <a:srgbClr val="E7F5F3"/>
                          </a:solidFill>
                          <a:effectLst/>
                          <a:latin typeface="Calibri" panose="020F0502020204030204" pitchFamily="34" charset="0"/>
                          <a:cs typeface="Calibri" panose="020F0502020204030204"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R="0" algn="l" rtl="0" fontAlgn="base">
                        <a:lnSpc>
                          <a:spcPct val="100000"/>
                        </a:lnSpc>
                        <a:spcBef>
                          <a:spcPts val="0"/>
                        </a:spcBef>
                        <a:spcAft>
                          <a:spcPts val="0"/>
                        </a:spcAft>
                        <a:buClr>
                          <a:srgbClr val="000000"/>
                        </a:buClr>
                        <a:buFont typeface="Arial"/>
                      </a:pP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a:t>
                      </a:r>
                      <a:r>
                        <a:rPr lang="en-US"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There wasn't registered outbreak during 2023-2024 May.</a:t>
                      </a:r>
                      <a:endPar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072960727"/>
                  </a:ext>
                </a:extLst>
              </a:tr>
              <a:tr h="620578">
                <a:tc>
                  <a:txBody>
                    <a:bodyPr/>
                    <a:lstStyle/>
                    <a:p>
                      <a:pPr algn="l" fontAlgn="base"/>
                      <a:r>
                        <a:rPr lang="fr-FR" sz="1200" b="0" i="0" u="none" strike="noStrike" dirty="0">
                          <a:solidFill>
                            <a:srgbClr val="1A1A1A"/>
                          </a:solidFill>
                          <a:effectLst/>
                          <a:latin typeface="Calibri" panose="020F0502020204030204" pitchFamily="34" charset="0"/>
                          <a:cs typeface="Calibri" panose="020F0502020204030204" pitchFamily="34" charset="0"/>
                        </a:rPr>
                        <a:t>Surveillance </a:t>
                      </a:r>
                      <a:endParaRPr lang="fr-FR" sz="1200" b="0" i="0" dirty="0">
                        <a:solidFill>
                          <a:srgbClr val="E7F5F3"/>
                        </a:solidFill>
                        <a:effectLst/>
                        <a:latin typeface="Calibri" panose="020F0502020204030204" pitchFamily="34" charset="0"/>
                        <a:cs typeface="Calibri" panose="020F0502020204030204" pitchFamily="34" charset="0"/>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tc>
                  <a:txBody>
                    <a:bodyPr/>
                    <a:lstStyle/>
                    <a:p>
                      <a:pPr marL="0" marR="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a:t>
                      </a:r>
                      <a:r>
                        <a:rPr lang="en-US"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Passive surveillance is in place. Active surveillance has not been conducted.</a:t>
                      </a:r>
                      <a:endPar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endParaRPr>
                    </a:p>
                    <a:p>
                      <a:pPr marR="0" algn="l" rtl="0" fontAlgn="base">
                        <a:lnSpc>
                          <a:spcPct val="100000"/>
                        </a:lnSpc>
                        <a:spcBef>
                          <a:spcPts val="0"/>
                        </a:spcBef>
                        <a:spcAft>
                          <a:spcPts val="0"/>
                        </a:spcAft>
                        <a:buClr>
                          <a:srgbClr val="000000"/>
                        </a:buClr>
                        <a:buFont typeface="Arial"/>
                      </a:pPr>
                      <a:endPar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4E0EB"/>
                    </a:solidFill>
                  </a:tcPr>
                </a:tc>
                <a:extLst>
                  <a:ext uri="{0D108BD9-81ED-4DB2-BD59-A6C34878D82A}">
                    <a16:rowId xmlns:a16="http://schemas.microsoft.com/office/drawing/2014/main" val="2078050753"/>
                  </a:ext>
                </a:extLst>
              </a:tr>
              <a:tr h="1117040">
                <a:tc>
                  <a:txBody>
                    <a:bodyPr/>
                    <a:lstStyle/>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Control measures</a:t>
                      </a:r>
                    </a:p>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Vaccination (number of campaigns/periods/ </a:t>
                      </a:r>
                    </a:p>
                    <a:p>
                      <a:pPr algn="l" fontAlgn="base"/>
                      <a:r>
                        <a:rPr lang="en-US" sz="1200" b="0" i="0" u="none" strike="noStrike" dirty="0">
                          <a:solidFill>
                            <a:srgbClr val="1A1A1A"/>
                          </a:solidFill>
                          <a:effectLst/>
                          <a:latin typeface="Calibri" panose="020F0502020204030204" pitchFamily="34" charset="0"/>
                          <a:cs typeface="Calibri" panose="020F0502020204030204" pitchFamily="34" charset="0"/>
                        </a:rPr>
                        <a:t>coverage, vaccines)</a:t>
                      </a:r>
                      <a:r>
                        <a:rPr lang="en-US" sz="1200" b="0" i="0" dirty="0">
                          <a:solidFill>
                            <a:srgbClr val="E7F5F3"/>
                          </a:solidFill>
                          <a:effectLst/>
                          <a:latin typeface="Calibri" panose="020F0502020204030204" pitchFamily="34" charset="0"/>
                          <a:cs typeface="Calibri" panose="020F0502020204030204" pitchFamily="34" charset="0"/>
                        </a:rPr>
                        <a:t>​</a:t>
                      </a:r>
                      <a:r>
                        <a:rPr lang="fr-FR" sz="1200" b="0" i="0" dirty="0">
                          <a:solidFill>
                            <a:srgbClr val="E7F5F3"/>
                          </a:solidFill>
                          <a:effectLst/>
                          <a:latin typeface="Calibri" panose="020F0502020204030204" pitchFamily="34" charset="0"/>
                          <a:cs typeface="Calibri" panose="020F0502020204030204" pitchFamily="34" charset="0"/>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R="0" algn="l" rtl="0" fontAlgn="base">
                        <a:lnSpc>
                          <a:spcPct val="100000"/>
                        </a:lnSpc>
                        <a:spcBef>
                          <a:spcPts val="0"/>
                        </a:spcBef>
                        <a:spcAft>
                          <a:spcPts val="0"/>
                        </a:spcAft>
                        <a:buClr>
                          <a:srgbClr val="000000"/>
                        </a:buClr>
                        <a:buFont typeface="Arial"/>
                      </a:pP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​The control is usual.</a:t>
                      </a:r>
                    </a:p>
                    <a:p>
                      <a:pPr marR="0" algn="l" rtl="0" fontAlgn="base">
                        <a:lnSpc>
                          <a:spcPct val="100000"/>
                        </a:lnSpc>
                        <a:spcBef>
                          <a:spcPts val="0"/>
                        </a:spcBef>
                        <a:spcAft>
                          <a:spcPts val="0"/>
                        </a:spcAft>
                        <a:buClr>
                          <a:srgbClr val="000000"/>
                        </a:buClr>
                        <a:buFont typeface="Arial"/>
                      </a:pP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No conducted the vaccination.</a:t>
                      </a:r>
                      <a:r>
                        <a:rPr lang="en-GB" sz="1200" b="0" i="0" u="none" strike="noStrike" cap="none" baseline="0" dirty="0">
                          <a:solidFill>
                            <a:srgbClr val="1A1A1A"/>
                          </a:solidFill>
                          <a:effectLst/>
                          <a:latin typeface="Calibri" panose="020F0502020204030204" pitchFamily="34" charset="0"/>
                          <a:ea typeface="+mn-ea"/>
                          <a:cs typeface="Calibri" panose="020F0502020204030204" pitchFamily="34" charset="0"/>
                          <a:sym typeface="Arial"/>
                        </a:rPr>
                        <a:t> </a:t>
                      </a: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 </a:t>
                      </a:r>
                    </a:p>
                    <a:p>
                      <a:pPr marR="0" algn="l" rtl="0" fontAlgn="base">
                        <a:lnSpc>
                          <a:spcPct val="100000"/>
                        </a:lnSpc>
                        <a:spcBef>
                          <a:spcPts val="0"/>
                        </a:spcBef>
                        <a:spcAft>
                          <a:spcPts val="0"/>
                        </a:spcAft>
                        <a:buClr>
                          <a:srgbClr val="000000"/>
                        </a:buClr>
                        <a:buFont typeface="Arial"/>
                      </a:pPr>
                      <a:r>
                        <a:rPr lang="en-GB" sz="1200" b="0" i="0" u="none" strike="noStrike" cap="none" dirty="0">
                          <a:solidFill>
                            <a:srgbClr val="1A1A1A"/>
                          </a:solidFill>
                          <a:effectLst/>
                          <a:latin typeface="Calibri" panose="020F0502020204030204" pitchFamily="34" charset="0"/>
                          <a:ea typeface="+mn-ea"/>
                          <a:cs typeface="Calibri" panose="020F0502020204030204" pitchFamily="34" charset="0"/>
                          <a:sym typeface="Arial"/>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3302165238"/>
                  </a:ext>
                </a:extLst>
              </a:tr>
              <a:tr h="956724">
                <a:tc>
                  <a:txBody>
                    <a:bodyPr/>
                    <a:lstStyle/>
                    <a:p>
                      <a:pPr algn="l" fontAlgn="base"/>
                      <a:r>
                        <a:rPr lang="fr-FR" sz="1200" b="0" i="0" u="none" strike="noStrike" cap="none" dirty="0">
                          <a:solidFill>
                            <a:srgbClr val="1A1A1A"/>
                          </a:solidFill>
                          <a:effectLst/>
                          <a:latin typeface="Calibri" pitchFamily="34" charset="0"/>
                          <a:ea typeface="Calibri" pitchFamily="34" charset="0"/>
                          <a:cs typeface="Calibri" pitchFamily="34" charset="0"/>
                          <a:sym typeface="Arial"/>
                        </a:rPr>
                        <a:t>R</a:t>
                      </a:r>
                      <a:r>
                        <a:rPr lang="en-US" sz="1200" b="0" i="0" u="none" strike="noStrike" cap="none" dirty="0" err="1">
                          <a:solidFill>
                            <a:srgbClr val="1A1A1A"/>
                          </a:solidFill>
                          <a:effectLst/>
                          <a:latin typeface="Calibri" pitchFamily="34" charset="0"/>
                          <a:ea typeface="Calibri" pitchFamily="34" charset="0"/>
                          <a:cs typeface="Calibri" pitchFamily="34" charset="0"/>
                          <a:sym typeface="Arial"/>
                        </a:rPr>
                        <a:t>sk</a:t>
                      </a:r>
                      <a:r>
                        <a:rPr lang="en-US" sz="1200" b="0" i="0" u="none" strike="noStrike" cap="none" dirty="0">
                          <a:solidFill>
                            <a:srgbClr val="1A1A1A"/>
                          </a:solidFill>
                          <a:effectLst/>
                          <a:latin typeface="Calibri" pitchFamily="34" charset="0"/>
                          <a:ea typeface="Calibri" pitchFamily="34" charset="0"/>
                          <a:cs typeface="Calibri" pitchFamily="34" charset="0"/>
                          <a:sym typeface="Arial"/>
                        </a:rPr>
                        <a:t> of introduction or spread</a:t>
                      </a:r>
                    </a:p>
                    <a:p>
                      <a:pPr algn="l" fontAlgn="base"/>
                      <a:r>
                        <a:rPr lang="en-US" sz="1200" b="0" i="0" u="none" strike="noStrike" cap="none" dirty="0">
                          <a:solidFill>
                            <a:srgbClr val="1A1A1A"/>
                          </a:solidFill>
                          <a:effectLst/>
                          <a:latin typeface="Calibri" pitchFamily="34" charset="0"/>
                          <a:ea typeface="Calibri" pitchFamily="34" charset="0"/>
                          <a:cs typeface="Calibri" pitchFamily="34" charset="0"/>
                          <a:sym typeface="Arial"/>
                        </a:rPr>
                        <a:t>Gaps</a:t>
                      </a:r>
                      <a:r>
                        <a:rPr lang="en-US" sz="1200" b="0" i="0" u="none" strike="noStrike" cap="none" baseline="0" dirty="0">
                          <a:solidFill>
                            <a:srgbClr val="1A1A1A"/>
                          </a:solidFill>
                          <a:effectLst/>
                          <a:latin typeface="Calibri" pitchFamily="34" charset="0"/>
                          <a:ea typeface="Calibri" pitchFamily="34" charset="0"/>
                          <a:cs typeface="Calibri" pitchFamily="34" charset="0"/>
                          <a:sym typeface="Arial"/>
                        </a:rPr>
                        <a:t> </a:t>
                      </a:r>
                      <a:r>
                        <a:rPr lang="en-US" sz="1200" b="0" i="0" dirty="0">
                          <a:solidFill>
                            <a:schemeClr val="accent1">
                              <a:lumMod val="75000"/>
                            </a:schemeClr>
                          </a:solidFill>
                          <a:latin typeface="Calibri" pitchFamily="34" charset="0"/>
                          <a:ea typeface="Calibri" pitchFamily="34" charset="0"/>
                          <a:cs typeface="Calibri" pitchFamily="34" charset="0"/>
                          <a:sym typeface="Arial"/>
                        </a:rPr>
                        <a:t>in surveillance and control </a:t>
                      </a:r>
                      <a:endParaRPr lang="fr-FR" sz="1200" b="0" i="0" u="none" strike="noStrike" cap="none" dirty="0">
                        <a:solidFill>
                          <a:srgbClr val="1A1A1A"/>
                        </a:solidFill>
                        <a:effectLst/>
                        <a:latin typeface="Calibri" pitchFamily="34" charset="0"/>
                        <a:ea typeface="Calibri" pitchFamily="34" charset="0"/>
                        <a:cs typeface="Calibri" pitchFamily="34" charset="0"/>
                        <a:sym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tc>
                  <a:txBody>
                    <a:bodyPr/>
                    <a:lstStyle/>
                    <a:p>
                      <a:pPr marL="0" indent="0">
                        <a:spcAft>
                          <a:spcPts val="500"/>
                        </a:spcAft>
                        <a:buNone/>
                      </a:pPr>
                      <a:r>
                        <a:rPr lang="en-US" sz="1200" b="0" i="0" dirty="0">
                          <a:solidFill>
                            <a:schemeClr val="accent1">
                              <a:lumMod val="75000"/>
                            </a:schemeClr>
                          </a:solidFill>
                          <a:latin typeface="Calibri" pitchFamily="34" charset="0"/>
                          <a:ea typeface="Calibri" pitchFamily="34" charset="0"/>
                          <a:cs typeface="Calibri" pitchFamily="34" charset="0"/>
                          <a:sym typeface="Arial"/>
                        </a:rPr>
                        <a:t>There weren’t  result of active survey  in 2023</a:t>
                      </a:r>
                    </a:p>
                    <a:p>
                      <a:pPr marL="0" indent="0">
                        <a:spcAft>
                          <a:spcPts val="500"/>
                        </a:spcAft>
                        <a:buNone/>
                      </a:pPr>
                      <a:r>
                        <a:rPr lang="en-US" sz="1200" b="0" i="0" dirty="0">
                          <a:solidFill>
                            <a:schemeClr val="accent1">
                              <a:lumMod val="75000"/>
                            </a:schemeClr>
                          </a:solidFill>
                          <a:latin typeface="Calibri" pitchFamily="34" charset="0"/>
                          <a:ea typeface="Calibri" pitchFamily="34" charset="0"/>
                          <a:cs typeface="Calibri" pitchFamily="34" charset="0"/>
                          <a:sym typeface="Arial"/>
                        </a:rPr>
                        <a:t>There were tested  105 samples by ELISA, no positive </a:t>
                      </a:r>
                      <a:r>
                        <a:rPr lang="en-US" sz="1200" b="0" i="0" dirty="0" err="1">
                          <a:solidFill>
                            <a:schemeClr val="accent1">
                              <a:lumMod val="75000"/>
                            </a:schemeClr>
                          </a:solidFill>
                          <a:latin typeface="Calibri" pitchFamily="34" charset="0"/>
                          <a:ea typeface="Calibri" pitchFamily="34" charset="0"/>
                          <a:cs typeface="Calibri" pitchFamily="34" charset="0"/>
                          <a:sym typeface="Arial"/>
                        </a:rPr>
                        <a:t>Ab</a:t>
                      </a:r>
                      <a:r>
                        <a:rPr lang="en-US" sz="1200" b="0" i="0" dirty="0">
                          <a:solidFill>
                            <a:schemeClr val="accent1">
                              <a:lumMod val="75000"/>
                            </a:schemeClr>
                          </a:solidFill>
                          <a:latin typeface="Calibri" pitchFamily="34" charset="0"/>
                          <a:ea typeface="Calibri" pitchFamily="34" charset="0"/>
                          <a:cs typeface="Calibri" pitchFamily="34" charset="0"/>
                          <a:sym typeface="Arial"/>
                        </a:rPr>
                        <a:t> detected</a:t>
                      </a:r>
                      <a:r>
                        <a:rPr lang="en-US" sz="1200" b="0" i="0" baseline="0" dirty="0">
                          <a:solidFill>
                            <a:schemeClr val="accent1">
                              <a:lumMod val="75000"/>
                            </a:schemeClr>
                          </a:solidFill>
                          <a:latin typeface="Calibri" pitchFamily="34" charset="0"/>
                          <a:ea typeface="Calibri" pitchFamily="34" charset="0"/>
                          <a:cs typeface="Calibri" pitchFamily="34" charset="0"/>
                          <a:sym typeface="Arial"/>
                        </a:rPr>
                        <a:t> i</a:t>
                      </a:r>
                      <a:r>
                        <a:rPr lang="en-US" sz="1200" b="0" i="0" dirty="0">
                          <a:solidFill>
                            <a:schemeClr val="accent1">
                              <a:lumMod val="75000"/>
                            </a:schemeClr>
                          </a:solidFill>
                          <a:latin typeface="Calibri" pitchFamily="34" charset="0"/>
                          <a:ea typeface="Calibri" pitchFamily="34" charset="0"/>
                          <a:cs typeface="Calibri" pitchFamily="34" charset="0"/>
                          <a:sym typeface="Arial"/>
                        </a:rPr>
                        <a:t>n 2022.</a:t>
                      </a:r>
                      <a:endParaRPr lang="en-GB" sz="1200" b="0" i="0" u="none" strike="noStrike" cap="none" dirty="0">
                        <a:solidFill>
                          <a:srgbClr val="1A1A1A"/>
                        </a:solidFill>
                        <a:effectLst/>
                        <a:latin typeface="Calibri" pitchFamily="34" charset="0"/>
                        <a:ea typeface="Calibri" pitchFamily="34" charset="0"/>
                        <a:cs typeface="Calibri" pitchFamily="34" charset="0"/>
                        <a:sym typeface="Arial"/>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BF0F5"/>
                    </a:solidFill>
                  </a:tcPr>
                </a:tc>
                <a:extLst>
                  <a:ext uri="{0D108BD9-81ED-4DB2-BD59-A6C34878D82A}">
                    <a16:rowId xmlns:a16="http://schemas.microsoft.com/office/drawing/2014/main" val="10004"/>
                  </a:ext>
                </a:extLst>
              </a:tr>
            </a:tbl>
          </a:graphicData>
        </a:graphic>
      </p:graphicFrame>
      <p:sp>
        <p:nvSpPr>
          <p:cNvPr id="9" name="Rectangle 1">
            <a:extLst>
              <a:ext uri="{FF2B5EF4-FFF2-40B4-BE49-F238E27FC236}">
                <a16:creationId xmlns:a16="http://schemas.microsoft.com/office/drawing/2014/main" id="{7025873C-0F41-9886-AA6D-E0EDF7D7B97F}"/>
              </a:ext>
            </a:extLst>
          </p:cNvPr>
          <p:cNvSpPr>
            <a:spLocks noChangeArrowheads="1"/>
          </p:cNvSpPr>
          <p:nvPr/>
        </p:nvSpPr>
        <p:spPr bwMode="auto">
          <a:xfrm>
            <a:off x="289112" y="1757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531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treamline">
  <a:themeElements>
    <a:clrScheme name="Streamline">
      <a:dk1>
        <a:srgbClr val="E7F5F3"/>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a93da4-ebd9-48c3-bc24-76ccd03fc38d" xsi:nil="true"/>
    <lcf76f155ced4ddcb4097134ff3c332f xmlns="27e8acd9-7d16-4eee-b1f3-e64ec493c9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A70A6D55F89541B84C0D400F3836B9" ma:contentTypeVersion="18" ma:contentTypeDescription="Create a new document." ma:contentTypeScope="" ma:versionID="9a4bbc2fc8ff50805f9cd5eeff3d42b8">
  <xsd:schema xmlns:xsd="http://www.w3.org/2001/XMLSchema" xmlns:xs="http://www.w3.org/2001/XMLSchema" xmlns:p="http://schemas.microsoft.com/office/2006/metadata/properties" xmlns:ns2="80a93da4-ebd9-48c3-bc24-76ccd03fc38d" xmlns:ns3="27e8acd9-7d16-4eee-b1f3-e64ec493c931" targetNamespace="http://schemas.microsoft.com/office/2006/metadata/properties" ma:root="true" ma:fieldsID="059b37cc98d1d0948957af873ab7fd94" ns2:_="" ns3:_="">
    <xsd:import namespace="80a93da4-ebd9-48c3-bc24-76ccd03fc38d"/>
    <xsd:import namespace="27e8acd9-7d16-4eee-b1f3-e64ec493c9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93da4-ebd9-48c3-bc24-76ccd03fc38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a3b5d7-1fd1-49f3-8a02-fce04ce61b4b}" ma:internalName="TaxCatchAll" ma:showField="CatchAllData" ma:web="80a93da4-ebd9-48c3-bc24-76ccd03fc3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e8acd9-7d16-4eee-b1f3-e64ec493c9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0eee1e-ad38-437e-be40-fc9f033adc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31B776-7533-4E90-8251-2B9BB083A115}">
  <ds:schemaRefs>
    <ds:schemaRef ds:uri="http://schemas.microsoft.com/sharepoint/v3/contenttype/forms"/>
  </ds:schemaRefs>
</ds:datastoreItem>
</file>

<file path=customXml/itemProps2.xml><?xml version="1.0" encoding="utf-8"?>
<ds:datastoreItem xmlns:ds="http://schemas.openxmlformats.org/officeDocument/2006/customXml" ds:itemID="{0AFCAB00-FDF9-48CF-AB22-050D2B103E11}">
  <ds:schemaRefs>
    <ds:schemaRef ds:uri="http://schemas.microsoft.com/office/infopath/2007/PartnerControls"/>
    <ds:schemaRef ds:uri="27e8acd9-7d16-4eee-b1f3-e64ec493c931"/>
    <ds:schemaRef ds:uri="http://www.w3.org/XML/1998/namespace"/>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80a93da4-ebd9-48c3-bc24-76ccd03fc38d"/>
    <ds:schemaRef ds:uri="http://purl.org/dc/terms/"/>
  </ds:schemaRefs>
</ds:datastoreItem>
</file>

<file path=customXml/itemProps3.xml><?xml version="1.0" encoding="utf-8"?>
<ds:datastoreItem xmlns:ds="http://schemas.openxmlformats.org/officeDocument/2006/customXml" ds:itemID="{BAE496EF-7E3E-49E8-8D46-B99001589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a93da4-ebd9-48c3-bc24-76ccd03fc38d"/>
    <ds:schemaRef ds:uri="27e8acd9-7d16-4eee-b1f3-e64ec493c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2807</TotalTime>
  <Words>945</Words>
  <Application>Microsoft Office PowerPoint</Application>
  <PresentationFormat>On-screen Show (16:9)</PresentationFormat>
  <Paragraphs>86</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Raleway</vt:lpstr>
      <vt:lpstr>Lato Light</vt:lpstr>
      <vt:lpstr>Lato</vt:lpstr>
      <vt:lpstr>Roboto Light</vt:lpstr>
      <vt:lpstr>Times New Roman</vt:lpstr>
      <vt:lpstr>Raleway ExtraLight</vt:lpstr>
      <vt:lpstr>Calibri</vt:lpstr>
      <vt:lpstr>Arial</vt:lpstr>
      <vt:lpstr>Streamline</vt:lpstr>
      <vt:lpstr>PowerPoint Presentation</vt:lpstr>
      <vt:lpstr>FAST disease occurrence, control and risks  in 2023-2024</vt:lpstr>
      <vt:lpstr>FAST disease occurrence, control and risks  in 2023-2024</vt:lpstr>
      <vt:lpstr>FAST disease occurrence, control and risks  in 2023-2024</vt:lpstr>
      <vt:lpstr>FAST disease occurrence, control and risks  in 2023-2024</vt:lpstr>
      <vt:lpstr>FAST disease occurrence, control and risks  in 2023-2024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cooperation between Transcaucasus and neighbouring countries in the prevention and control of FMD and similar TADs</dc:title>
  <dc:creator>Rosso, Fabrizio (NSAH-CJW)</dc:creator>
  <cp:lastModifiedBy>SSFS</cp:lastModifiedBy>
  <cp:revision>115</cp:revision>
  <dcterms:modified xsi:type="dcterms:W3CDTF">2024-06-04T15:49:18Z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0x010100AAA70A6D55F89541B84C0D400F3836B9</vt:lpwstr>
  </property>
  <property fmtid="{D5CDD505-2E9C-101B-9397-08002B2CF9AE}" pid="3" name="MediaServiceImageTags">
    <vt:lpwstr/>
  </property>
</Properties>
</file>